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7"/>
  </p:notesMasterIdLst>
  <p:sldIdLst>
    <p:sldId id="264" r:id="rId5"/>
    <p:sldId id="265" r:id="rId6"/>
  </p:sldIdLst>
  <p:sldSz cx="10693400" cy="7556500"/>
  <p:notesSz cx="6858000" cy="9144000"/>
  <p:embeddedFontLst>
    <p:embeddedFont>
      <p:font typeface="Calibri" panose="020F0502020204030204" pitchFamily="34" charset="0"/>
      <p:regular r:id="rId8"/>
      <p:bold r:id="rId9"/>
      <p:italic r:id="rId10"/>
      <p:boldItalic r:id="rId11"/>
    </p:embeddedFont>
    <p:embeddedFont>
      <p:font typeface="Open Sans" panose="020B0606030504020204" pitchFamily="34" charset="0"/>
      <p:regular r:id="rId12"/>
      <p:bold r:id="rId13"/>
      <p:italic r:id="rId14"/>
      <p:boldItalic r:id="rId15"/>
    </p:embeddedFont>
    <p:embeddedFont>
      <p:font typeface="Open Sans Bold" panose="020B0806030504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B722CE-A547-663E-2047-612EFA43A7C9}" v="7" dt="2026-04-01T08:13:46.581"/>
    <p1510:client id="{D4E8B8C2-1F79-0CBB-3448-40777A506150}" v="34" dt="2026-03-31T16:03:22.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64" autoAdjust="0"/>
    <p:restoredTop sz="94632" autoAdjust="0"/>
  </p:normalViewPr>
  <p:slideViewPr>
    <p:cSldViewPr>
      <p:cViewPr varScale="1">
        <p:scale>
          <a:sx n="61" d="100"/>
          <a:sy n="61" d="100"/>
        </p:scale>
        <p:origin x="1482"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font" Target="fonts/font9.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font" Target="fonts/font8.fntdata"/><Relationship Id="rId10" Type="http://schemas.openxmlformats.org/officeDocument/2006/relationships/font" Target="fonts/font3.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font" Target="fonts/font7.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6759BD-FA3A-E64B-AA4B-126BEA957123}" type="datetimeFigureOut">
              <a:rPr lang="en-US" smtClean="0"/>
              <a:t>4/1/2026</a:t>
            </a:fld>
            <a:endParaRPr lang="en-US"/>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7EFCA1-0688-5C43-9D12-E4E1CD1F18A5}" type="slidenum">
              <a:rPr lang="en-US" smtClean="0"/>
              <a:t>‹#›</a:t>
            </a:fld>
            <a:endParaRPr lang="en-US"/>
          </a:p>
        </p:txBody>
      </p:sp>
    </p:spTree>
    <p:extLst>
      <p:ext uri="{BB962C8B-B14F-4D97-AF65-F5344CB8AC3E}">
        <p14:creationId xmlns:p14="http://schemas.microsoft.com/office/powerpoint/2010/main" val="3452230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7EFCA1-0688-5C43-9D12-E4E1CD1F18A5}" type="slidenum">
              <a:rPr lang="en-US" smtClean="0"/>
              <a:t>2</a:t>
            </a:fld>
            <a:endParaRPr lang="en-US"/>
          </a:p>
        </p:txBody>
      </p:sp>
    </p:spTree>
    <p:extLst>
      <p:ext uri="{BB962C8B-B14F-4D97-AF65-F5344CB8AC3E}">
        <p14:creationId xmlns:p14="http://schemas.microsoft.com/office/powerpoint/2010/main" val="753422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jpeg"/><Relationship Id="rId7" Type="http://schemas.openxmlformats.org/officeDocument/2006/relationships/image" Target="../media/image7.png"/><Relationship Id="rId12"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11455" t="1467" r="11422"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93095" y="788243"/>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179194" y="1301113"/>
            <a:ext cx="3238687" cy="6386826"/>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82589"/>
            <a:ext cx="2748431" cy="3691102"/>
          </a:xfrm>
          <a:prstGeom prst="rect">
            <a:avLst/>
          </a:prstGeom>
        </p:spPr>
      </p:pic>
      <p:grpSp>
        <p:nvGrpSpPr>
          <p:cNvPr id="11" name="Group 11"/>
          <p:cNvGrpSpPr/>
          <p:nvPr/>
        </p:nvGrpSpPr>
        <p:grpSpPr>
          <a:xfrm rot="181121">
            <a:off x="7106432" y="5519939"/>
            <a:ext cx="1667397" cy="1667397"/>
            <a:chOff x="0" y="0"/>
            <a:chExt cx="12763500" cy="12763500"/>
          </a:xfrm>
        </p:grpSpPr>
        <p:sp>
          <p:nvSpPr>
            <p:cNvPr id="12" name="Freeform 12"/>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3" name="Group 13"/>
          <p:cNvGrpSpPr/>
          <p:nvPr/>
        </p:nvGrpSpPr>
        <p:grpSpPr>
          <a:xfrm rot="-500836">
            <a:off x="3530005" y="5661372"/>
            <a:ext cx="1667397" cy="1667397"/>
            <a:chOff x="0" y="0"/>
            <a:chExt cx="12763500" cy="12763500"/>
          </a:xfrm>
        </p:grpSpPr>
        <p:sp>
          <p:nvSpPr>
            <p:cNvPr id="14" name="Freeform 14"/>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5" name="Group 15"/>
          <p:cNvGrpSpPr/>
          <p:nvPr/>
        </p:nvGrpSpPr>
        <p:grpSpPr>
          <a:xfrm rot="405154">
            <a:off x="5304043" y="5044358"/>
            <a:ext cx="1667397" cy="1667397"/>
            <a:chOff x="0" y="0"/>
            <a:chExt cx="12763500" cy="12763500"/>
          </a:xfrm>
        </p:grpSpPr>
        <p:sp>
          <p:nvSpPr>
            <p:cNvPr id="16" name="Freeform 16"/>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7" name="Group 17"/>
          <p:cNvGrpSpPr>
            <a:grpSpLocks noChangeAspect="1"/>
          </p:cNvGrpSpPr>
          <p:nvPr/>
        </p:nvGrpSpPr>
        <p:grpSpPr>
          <a:xfrm>
            <a:off x="7217469" y="5544168"/>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941284" y="345377"/>
            <a:ext cx="3285974" cy="37093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Year 2 Summer Term 5</a:t>
            </a:r>
          </a:p>
        </p:txBody>
      </p:sp>
      <p:sp>
        <p:nvSpPr>
          <p:cNvPr id="20" name="TextBox 20"/>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730757" y="1056950"/>
            <a:ext cx="3590793" cy="4287969"/>
          </a:xfrm>
          <a:prstGeom prst="rect">
            <a:avLst/>
          </a:prstGeom>
        </p:spPr>
        <p:txBody>
          <a:bodyPr wrap="square" lIns="0" tIns="0" rIns="0" bIns="0" rtlCol="0" anchor="t">
            <a:spAutoFit/>
          </a:bodyPr>
          <a:lstStyle/>
          <a:p>
            <a:pPr algn="just"/>
            <a:r>
              <a:rPr lang="en-US" sz="1600" dirty="0">
                <a:solidFill>
                  <a:srgbClr val="000000"/>
                </a:solidFill>
                <a:latin typeface="Open Sans"/>
              </a:rPr>
              <a:t>This term we will be exploring the text “Rabbit and Bear-Rabbit’s Bad Habits” by Julian Gough.  Through this text we will be learning how to write a non-chronological report. We will be focusing on the correct use of capital letters and full stops, as well as consolidating our learning about commas and concentrating on spelling common exception words correctly. </a:t>
            </a:r>
          </a:p>
          <a:p>
            <a:pPr algn="just"/>
            <a:endParaRPr lang="en-US" sz="1600" dirty="0">
              <a:solidFill>
                <a:srgbClr val="000000"/>
              </a:solidFill>
              <a:latin typeface="Open Sans"/>
            </a:endParaRPr>
          </a:p>
          <a:p>
            <a:pPr algn="just"/>
            <a:r>
              <a:rPr lang="en-US" sz="1600" dirty="0">
                <a:solidFill>
                  <a:srgbClr val="000000"/>
                </a:solidFill>
                <a:latin typeface="Open Sans"/>
              </a:rPr>
              <a:t>In our novel study we will be focusing on the characters, learning unfamiliar vocabulary and sequencing the events of the story. </a:t>
            </a:r>
          </a:p>
          <a:p>
            <a:pPr algn="ctr">
              <a:lnSpc>
                <a:spcPts val="2940"/>
              </a:lnSpc>
            </a:pPr>
            <a:endParaRPr lang="en-US" sz="2100" dirty="0">
              <a:solidFill>
                <a:srgbClr val="000000"/>
              </a:solidFill>
              <a:latin typeface="Open Sans"/>
            </a:endParaRPr>
          </a:p>
        </p:txBody>
      </p:sp>
      <p:sp>
        <p:nvSpPr>
          <p:cNvPr id="24" name="TextBox 24"/>
          <p:cNvSpPr txBox="1"/>
          <p:nvPr/>
        </p:nvSpPr>
        <p:spPr>
          <a:xfrm>
            <a:off x="211163" y="1755859"/>
            <a:ext cx="2916653" cy="5926879"/>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Welcome to Term 5! We hope you had a lovely break.</a:t>
            </a:r>
          </a:p>
          <a:p>
            <a:pPr algn="ctr">
              <a:lnSpc>
                <a:spcPts val="2940"/>
              </a:lnSpc>
            </a:pPr>
            <a:endParaRPr lang="en-US" sz="1400" dirty="0">
              <a:solidFill>
                <a:srgbClr val="000000"/>
              </a:solidFill>
              <a:latin typeface="Open Sans"/>
            </a:endParaRPr>
          </a:p>
          <a:p>
            <a:pPr algn="ctr">
              <a:lnSpc>
                <a:spcPts val="2940"/>
              </a:lnSpc>
            </a:pPr>
            <a:r>
              <a:rPr lang="en-US" sz="1400" dirty="0">
                <a:solidFill>
                  <a:srgbClr val="000000"/>
                </a:solidFill>
                <a:latin typeface="Open Sans"/>
              </a:rPr>
              <a:t>We are hoping that the summer term brings warmer weather! Please ensure children bring in sun hats and water as needed. </a:t>
            </a:r>
          </a:p>
          <a:p>
            <a:pPr algn="ctr">
              <a:lnSpc>
                <a:spcPts val="2940"/>
              </a:lnSpc>
            </a:pPr>
            <a:endParaRPr lang="en-US" sz="1400" dirty="0">
              <a:solidFill>
                <a:srgbClr val="000000"/>
              </a:solidFill>
              <a:latin typeface="Open Sans"/>
            </a:endParaRPr>
          </a:p>
          <a:p>
            <a:pPr algn="ctr">
              <a:lnSpc>
                <a:spcPts val="2940"/>
              </a:lnSpc>
            </a:pPr>
            <a:r>
              <a:rPr lang="en-US" sz="1400" dirty="0">
                <a:solidFill>
                  <a:srgbClr val="000000"/>
                </a:solidFill>
                <a:latin typeface="Open Sans"/>
              </a:rPr>
              <a:t>Our whole school theme this term is “Citizenship”. We will be thinking about how we can work together to make a positive difference to our society and everyone around us.</a:t>
            </a:r>
          </a:p>
          <a:p>
            <a:pPr algn="ctr">
              <a:lnSpc>
                <a:spcPts val="2940"/>
              </a:lnSpc>
            </a:pPr>
            <a:endParaRPr lang="en-US" sz="2100" dirty="0">
              <a:solidFill>
                <a:srgbClr val="000000"/>
              </a:solidFill>
              <a:latin typeface="Open Sans"/>
            </a:endParaRPr>
          </a:p>
          <a:p>
            <a:pPr algn="ctr">
              <a:lnSpc>
                <a:spcPts val="2940"/>
              </a:lnSpc>
            </a:pPr>
            <a:endParaRPr lang="en-US" sz="2100" dirty="0">
              <a:solidFill>
                <a:srgbClr val="000000"/>
              </a:solidFill>
              <a:latin typeface="Open Sans"/>
            </a:endParaRPr>
          </a:p>
        </p:txBody>
      </p:sp>
      <p:sp>
        <p:nvSpPr>
          <p:cNvPr id="25" name="TextBox 25"/>
          <p:cNvSpPr txBox="1"/>
          <p:nvPr/>
        </p:nvSpPr>
        <p:spPr>
          <a:xfrm>
            <a:off x="7900524" y="1976231"/>
            <a:ext cx="2581713" cy="3300455"/>
          </a:xfrm>
          <a:prstGeom prst="rect">
            <a:avLst/>
          </a:prstGeom>
        </p:spPr>
        <p:txBody>
          <a:bodyPr wrap="square" lIns="0" tIns="0" rIns="0" bIns="0" rtlCol="0" anchor="t">
            <a:spAutoFit/>
          </a:bodyPr>
          <a:lstStyle/>
          <a:p>
            <a:pPr algn="ctr">
              <a:lnSpc>
                <a:spcPts val="2940"/>
              </a:lnSpc>
            </a:pPr>
            <a:r>
              <a:rPr lang="en-US" sz="1400" dirty="0">
                <a:latin typeface="Open Sans"/>
                <a:ea typeface="Open Sans"/>
                <a:cs typeface="Open Sans"/>
              </a:rPr>
              <a:t>In maths this term we will  consolidate our learning of calculations using the four operations.</a:t>
            </a:r>
          </a:p>
          <a:p>
            <a:pPr algn="ctr">
              <a:lnSpc>
                <a:spcPts val="2940"/>
              </a:lnSpc>
            </a:pPr>
            <a:endParaRPr lang="en-US" sz="1400" dirty="0">
              <a:latin typeface="Open Sans"/>
              <a:ea typeface="Open Sans"/>
              <a:cs typeface="Open Sans"/>
            </a:endParaRPr>
          </a:p>
          <a:p>
            <a:pPr algn="ctr">
              <a:lnSpc>
                <a:spcPts val="2940"/>
              </a:lnSpc>
            </a:pPr>
            <a:r>
              <a:rPr lang="en-US" sz="1400" dirty="0">
                <a:latin typeface="Open Sans"/>
                <a:ea typeface="Open Sans"/>
                <a:cs typeface="Open Sans"/>
              </a:rPr>
              <a:t>We will then move on to learning fractions, focusing on finding halves, quarters and thirds of shapes and numbers.  </a:t>
            </a:r>
          </a:p>
        </p:txBody>
      </p:sp>
      <p:sp>
        <p:nvSpPr>
          <p:cNvPr id="26" name="TextBox 26"/>
          <p:cNvSpPr txBox="1"/>
          <p:nvPr/>
        </p:nvSpPr>
        <p:spPr>
          <a:xfrm>
            <a:off x="7376041" y="5853734"/>
            <a:ext cx="1017423" cy="719364"/>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5 text </a:t>
            </a:r>
          </a:p>
        </p:txBody>
      </p:sp>
      <p:pic>
        <p:nvPicPr>
          <p:cNvPr id="28" name="Picture 27">
            <a:extLst>
              <a:ext uri="{FF2B5EF4-FFF2-40B4-BE49-F238E27FC236}">
                <a16:creationId xmlns:a16="http://schemas.microsoft.com/office/drawing/2014/main" id="{06700E68-E1E7-4CA3-97EE-E5C22234FC69}"/>
              </a:ext>
            </a:extLst>
          </p:cNvPr>
          <p:cNvPicPr>
            <a:picLocks noChangeAspect="1"/>
          </p:cNvPicPr>
          <p:nvPr/>
        </p:nvPicPr>
        <p:blipFill>
          <a:blip r:embed="rId12"/>
          <a:stretch>
            <a:fillRect/>
          </a:stretch>
        </p:blipFill>
        <p:spPr>
          <a:xfrm>
            <a:off x="5434355" y="4952113"/>
            <a:ext cx="1381318" cy="19910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l="11562" t="1467" r="11529" b="1553"/>
          <a:stretch>
            <a:fillRect/>
          </a:stretch>
        </p:blipFill>
        <p:spPr>
          <a:xfrm>
            <a:off x="82737" y="14818"/>
            <a:ext cx="10693400" cy="7556500"/>
          </a:xfrm>
          <a:prstGeom prst="rect">
            <a:avLst/>
          </a:prstGeom>
        </p:spPr>
      </p:pic>
      <p:pic>
        <p:nvPicPr>
          <p:cNvPr id="3" name="Picture 3"/>
          <p:cNvPicPr>
            <a:picLocks noChangeAspect="1"/>
          </p:cNvPicPr>
          <p:nvPr/>
        </p:nvPicPr>
        <p:blipFill>
          <a:blip r:embed="rId4"/>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11466" y="1326460"/>
            <a:ext cx="3028638" cy="2686322"/>
          </a:xfrm>
          <a:prstGeom prst="rect">
            <a:avLst/>
          </a:prstGeom>
        </p:spPr>
      </p:pic>
      <p:pic>
        <p:nvPicPr>
          <p:cNvPr id="6" name="Picture 6"/>
          <p:cNvPicPr>
            <a:picLocks noChangeAspect="1"/>
          </p:cNvPicPr>
          <p:nvPr/>
        </p:nvPicPr>
        <p:blipFill>
          <a:blip r:embed="rId9"/>
          <a:srcRect l="5557" r="11950" b="18190"/>
          <a:stretch>
            <a:fillRect/>
          </a:stretch>
        </p:blipFill>
        <p:spPr>
          <a:xfrm>
            <a:off x="3306842" y="1307476"/>
            <a:ext cx="2489329" cy="2686322"/>
          </a:xfrm>
          <a:prstGeom prst="rect">
            <a:avLst/>
          </a:prstGeom>
        </p:spPr>
      </p:pic>
      <p:pic>
        <p:nvPicPr>
          <p:cNvPr id="7" name="Picture 7"/>
          <p:cNvPicPr>
            <a:picLocks noChangeAspect="1"/>
          </p:cNvPicPr>
          <p:nvPr/>
        </p:nvPicPr>
        <p:blipFill>
          <a:blip r:embed="rId10"/>
          <a:srcRect l="5996" r="5996" b="14519"/>
          <a:stretch>
            <a:fillRect/>
          </a:stretch>
        </p:blipFill>
        <p:spPr>
          <a:xfrm>
            <a:off x="6375130" y="866408"/>
            <a:ext cx="2873709" cy="2189025"/>
          </a:xfrm>
          <a:prstGeom prst="rect">
            <a:avLst/>
          </a:prstGeom>
        </p:spPr>
      </p:pic>
      <p:sp>
        <p:nvSpPr>
          <p:cNvPr id="8" name="TextBox 8"/>
          <p:cNvSpPr txBox="1"/>
          <p:nvPr/>
        </p:nvSpPr>
        <p:spPr>
          <a:xfrm>
            <a:off x="1025105" y="381637"/>
            <a:ext cx="3365302" cy="383951"/>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Year 2 Summer Term 5</a:t>
            </a:r>
          </a:p>
        </p:txBody>
      </p:sp>
      <p:pic>
        <p:nvPicPr>
          <p:cNvPr id="10" name="Picture 10"/>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650997" y="1114306"/>
            <a:ext cx="2138217" cy="542573"/>
          </a:xfrm>
          <a:prstGeom prst="rect">
            <a:avLst/>
          </a:prstGeom>
        </p:spPr>
      </p:pic>
      <p:sp>
        <p:nvSpPr>
          <p:cNvPr id="11" name="TextBox 11"/>
          <p:cNvSpPr txBox="1"/>
          <p:nvPr/>
        </p:nvSpPr>
        <p:spPr>
          <a:xfrm>
            <a:off x="1038188" y="1209703"/>
            <a:ext cx="1197333"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MUSIC</a:t>
            </a:r>
          </a:p>
        </p:txBody>
      </p:sp>
      <p:pic>
        <p:nvPicPr>
          <p:cNvPr id="12" name="Picture 12"/>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3386182" y="1088090"/>
            <a:ext cx="2138217" cy="542573"/>
          </a:xfrm>
          <a:prstGeom prst="rect">
            <a:avLst/>
          </a:prstGeom>
        </p:spPr>
      </p:pic>
      <p:sp>
        <p:nvSpPr>
          <p:cNvPr id="13" name="TextBox 13"/>
          <p:cNvSpPr txBox="1"/>
          <p:nvPr/>
        </p:nvSpPr>
        <p:spPr>
          <a:xfrm>
            <a:off x="3950908" y="1139948"/>
            <a:ext cx="1201043"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PSHE &amp; RE </a:t>
            </a:r>
          </a:p>
        </p:txBody>
      </p:sp>
      <p:pic>
        <p:nvPicPr>
          <p:cNvPr id="14" name="Picture 14"/>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6724394" y="350411"/>
            <a:ext cx="2138217" cy="542573"/>
          </a:xfrm>
          <a:prstGeom prst="rect">
            <a:avLst/>
          </a:prstGeom>
        </p:spPr>
      </p:pic>
      <p:sp>
        <p:nvSpPr>
          <p:cNvPr id="15" name="TextBox 15"/>
          <p:cNvSpPr txBox="1"/>
          <p:nvPr/>
        </p:nvSpPr>
        <p:spPr>
          <a:xfrm>
            <a:off x="6877888" y="458820"/>
            <a:ext cx="1653924"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9"/>
          <a:srcRect l="5557" r="24327" b="18190"/>
          <a:stretch>
            <a:fillRect/>
          </a:stretch>
        </p:blipFill>
        <p:spPr>
          <a:xfrm>
            <a:off x="6192483" y="3602700"/>
            <a:ext cx="2292835" cy="2360903"/>
          </a:xfrm>
          <a:prstGeom prst="rect">
            <a:avLst/>
          </a:prstGeom>
        </p:spPr>
      </p:pic>
      <p:pic>
        <p:nvPicPr>
          <p:cNvPr id="17" name="Picture 17"/>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5757748" y="3845084"/>
            <a:ext cx="2874077" cy="786145"/>
          </a:xfrm>
          <a:prstGeom prst="rect">
            <a:avLst/>
          </a:prstGeom>
        </p:spPr>
      </p:pic>
      <p:sp>
        <p:nvSpPr>
          <p:cNvPr id="18" name="TextBox 18"/>
          <p:cNvSpPr txBox="1"/>
          <p:nvPr/>
        </p:nvSpPr>
        <p:spPr>
          <a:xfrm>
            <a:off x="6090928" y="3901928"/>
            <a:ext cx="1940995" cy="620683"/>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PE and Forest School.</a:t>
            </a:r>
          </a:p>
        </p:txBody>
      </p:sp>
      <p:sp>
        <p:nvSpPr>
          <p:cNvPr id="19" name="TextBox 19"/>
          <p:cNvSpPr txBox="1"/>
          <p:nvPr/>
        </p:nvSpPr>
        <p:spPr>
          <a:xfrm>
            <a:off x="3273345" y="1850258"/>
            <a:ext cx="2676419" cy="2178160"/>
          </a:xfrm>
          <a:prstGeom prst="rect">
            <a:avLst/>
          </a:prstGeom>
        </p:spPr>
        <p:txBody>
          <a:bodyPr wrap="square" lIns="0" tIns="0" rIns="0" bIns="0" rtlCol="0" anchor="t">
            <a:spAutoFit/>
          </a:bodyPr>
          <a:lstStyle/>
          <a:p>
            <a:pPr algn="ctr">
              <a:lnSpc>
                <a:spcPts val="2940"/>
              </a:lnSpc>
            </a:pPr>
            <a:r>
              <a:rPr lang="en-US" sz="1200" dirty="0">
                <a:solidFill>
                  <a:srgbClr val="000000"/>
                </a:solidFill>
                <a:latin typeface="Open Sans"/>
              </a:rPr>
              <a:t>In PSHE we will be thinking about online safety and image sharing.</a:t>
            </a:r>
          </a:p>
          <a:p>
            <a:pPr algn="ctr">
              <a:lnSpc>
                <a:spcPts val="2940"/>
              </a:lnSpc>
            </a:pPr>
            <a:r>
              <a:rPr lang="en-US" sz="1200" dirty="0">
                <a:solidFill>
                  <a:srgbClr val="000000"/>
                </a:solidFill>
                <a:latin typeface="Open Sans"/>
              </a:rPr>
              <a:t>In RE, we will continue to consider the question “How should we care for our world and why does it matter??” with a focus on </a:t>
            </a:r>
            <a:r>
              <a:rPr lang="en-US" sz="1200">
                <a:solidFill>
                  <a:srgbClr val="000000"/>
                </a:solidFill>
                <a:latin typeface="Open Sans"/>
              </a:rPr>
              <a:t>Judaism</a:t>
            </a:r>
            <a:r>
              <a:rPr lang="en-US" sz="1200" dirty="0">
                <a:solidFill>
                  <a:srgbClr val="000000"/>
                </a:solidFill>
                <a:latin typeface="Open Sans"/>
              </a:rPr>
              <a:t>.</a:t>
            </a:r>
          </a:p>
        </p:txBody>
      </p:sp>
      <p:sp>
        <p:nvSpPr>
          <p:cNvPr id="20" name="TextBox 20"/>
          <p:cNvSpPr txBox="1"/>
          <p:nvPr/>
        </p:nvSpPr>
        <p:spPr>
          <a:xfrm>
            <a:off x="6416253" y="873528"/>
            <a:ext cx="2832586"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Computing we will be learning about data and statistics. We will collect information and present it digitally on a pictogram and block diagram, and use this information to ask and answer questions. </a:t>
            </a:r>
          </a:p>
        </p:txBody>
      </p:sp>
      <p:sp>
        <p:nvSpPr>
          <p:cNvPr id="21" name="TextBox 21"/>
          <p:cNvSpPr txBox="1"/>
          <p:nvPr/>
        </p:nvSpPr>
        <p:spPr>
          <a:xfrm>
            <a:off x="5930521" y="4702090"/>
            <a:ext cx="2157255" cy="2204642"/>
          </a:xfrm>
          <a:prstGeom prst="rect">
            <a:avLst/>
          </a:prstGeom>
        </p:spPr>
        <p:txBody>
          <a:bodyPr wrap="square" lIns="0" tIns="0" rIns="0" bIns="0" rtlCol="0" anchor="t">
            <a:spAutoFit/>
          </a:bodyPr>
          <a:lstStyle/>
          <a:p>
            <a:pPr algn="ctr">
              <a:lnSpc>
                <a:spcPts val="2940"/>
              </a:lnSpc>
            </a:pPr>
            <a:r>
              <a:rPr lang="en-US" sz="2000" dirty="0">
                <a:solidFill>
                  <a:srgbClr val="000000"/>
                </a:solidFill>
                <a:latin typeface="Open Sans"/>
              </a:rPr>
              <a:t>P.E. and forest school will take place on a </a:t>
            </a:r>
            <a:r>
              <a:rPr lang="en-US" sz="2000">
                <a:solidFill>
                  <a:srgbClr val="000000"/>
                </a:solidFill>
                <a:highlight>
                  <a:srgbClr val="FFFF00"/>
                </a:highlight>
                <a:latin typeface="Open Sans"/>
              </a:rPr>
              <a:t>TUESDAY. We will also have PE on a Wednesday.</a:t>
            </a:r>
            <a:endParaRPr lang="en-US" sz="2000" dirty="0">
              <a:solidFill>
                <a:srgbClr val="000000"/>
              </a:solidFill>
              <a:highlight>
                <a:srgbClr val="FFFF00"/>
              </a:highlight>
              <a:latin typeface="Open Sans"/>
            </a:endParaRPr>
          </a:p>
        </p:txBody>
      </p:sp>
      <p:pic>
        <p:nvPicPr>
          <p:cNvPr id="22" name="Picture 22"/>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2995293" y="4663074"/>
            <a:ext cx="1748027" cy="1832239"/>
          </a:xfrm>
          <a:prstGeom prst="rect">
            <a:avLst/>
          </a:prstGeom>
        </p:spPr>
      </p:pic>
      <p:pic>
        <p:nvPicPr>
          <p:cNvPr id="24" name="Picture 24"/>
          <p:cNvPicPr>
            <a:picLocks noChangeAspect="1"/>
          </p:cNvPicPr>
          <p:nvPr/>
        </p:nvPicPr>
        <p:blipFill>
          <a:blip r:embed="rId10"/>
          <a:srcRect l="5996" r="5996" b="14519"/>
          <a:stretch>
            <a:fillRect/>
          </a:stretch>
        </p:blipFill>
        <p:spPr>
          <a:xfrm>
            <a:off x="153354" y="5068709"/>
            <a:ext cx="2666076" cy="2106154"/>
          </a:xfrm>
          <a:prstGeom prst="rect">
            <a:avLst/>
          </a:prstGeom>
        </p:spPr>
      </p:pic>
      <p:pic>
        <p:nvPicPr>
          <p:cNvPr id="25" name="Picture 25"/>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441053" y="4511866"/>
            <a:ext cx="2138217" cy="542573"/>
          </a:xfrm>
          <a:prstGeom prst="rect">
            <a:avLst/>
          </a:prstGeom>
        </p:spPr>
      </p:pic>
      <p:sp>
        <p:nvSpPr>
          <p:cNvPr id="26" name="TextBox 26"/>
          <p:cNvSpPr txBox="1"/>
          <p:nvPr/>
        </p:nvSpPr>
        <p:spPr>
          <a:xfrm>
            <a:off x="806489" y="4572538"/>
            <a:ext cx="1407344" cy="300082"/>
          </a:xfrm>
          <a:prstGeom prst="rect">
            <a:avLst/>
          </a:prstGeom>
        </p:spPr>
        <p:txBody>
          <a:bodyPr wrap="square" lIns="0" tIns="0" rIns="0" bIns="0" rtlCol="0" anchor="t">
            <a:spAutoFit/>
          </a:bodyPr>
          <a:lstStyle/>
          <a:p>
            <a:pPr algn="ctr">
              <a:lnSpc>
                <a:spcPts val="2520"/>
              </a:lnSpc>
            </a:pPr>
            <a:endParaRPr lang="en-US" sz="1800" dirty="0">
              <a:solidFill>
                <a:srgbClr val="000000"/>
              </a:solidFill>
              <a:latin typeface="Open Sans Bold"/>
            </a:endParaRPr>
          </a:p>
        </p:txBody>
      </p:sp>
      <p:pic>
        <p:nvPicPr>
          <p:cNvPr id="27" name="Picture 27"/>
          <p:cNvPicPr>
            <a:picLocks noChangeAspect="1"/>
          </p:cNvPicPr>
          <p:nvPr/>
        </p:nvPicPr>
        <p:blipFill>
          <a:blip r:embed="rId9"/>
          <a:srcRect l="8624" r="30543" b="18158"/>
          <a:stretch>
            <a:fillRect/>
          </a:stretch>
        </p:blipFill>
        <p:spPr>
          <a:xfrm>
            <a:off x="12453424" y="-492312"/>
            <a:ext cx="2666076" cy="3165382"/>
          </a:xfrm>
          <a:prstGeom prst="rect">
            <a:avLst/>
          </a:prstGeom>
        </p:spPr>
      </p:pic>
      <p:pic>
        <p:nvPicPr>
          <p:cNvPr id="28" name="Picture 28"/>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1648245" y="3185502"/>
            <a:ext cx="2138217" cy="542573"/>
          </a:xfrm>
          <a:prstGeom prst="rect">
            <a:avLst/>
          </a:prstGeom>
        </p:spPr>
      </p:pic>
      <p:sp>
        <p:nvSpPr>
          <p:cNvPr id="29" name="TextBox 29"/>
          <p:cNvSpPr txBox="1"/>
          <p:nvPr/>
        </p:nvSpPr>
        <p:spPr>
          <a:xfrm>
            <a:off x="840005" y="4577343"/>
            <a:ext cx="1104972" cy="30760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0" name="Picture 30"/>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2764700" y="4701181"/>
            <a:ext cx="2892184" cy="2775532"/>
          </a:xfrm>
          <a:prstGeom prst="rect">
            <a:avLst/>
          </a:prstGeom>
        </p:spPr>
      </p:pic>
      <p:pic>
        <p:nvPicPr>
          <p:cNvPr id="31" name="Picture 31"/>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3417112" y="4251325"/>
            <a:ext cx="2138217" cy="542573"/>
          </a:xfrm>
          <a:prstGeom prst="rect">
            <a:avLst/>
          </a:prstGeom>
        </p:spPr>
      </p:pic>
      <p:sp>
        <p:nvSpPr>
          <p:cNvPr id="32" name="TextBox 32"/>
          <p:cNvSpPr txBox="1"/>
          <p:nvPr/>
        </p:nvSpPr>
        <p:spPr>
          <a:xfrm>
            <a:off x="3756964" y="4357479"/>
            <a:ext cx="1458511"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Geography </a:t>
            </a:r>
          </a:p>
        </p:txBody>
      </p:sp>
      <p:pic>
        <p:nvPicPr>
          <p:cNvPr id="33" name="Picture 33"/>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455437" y="3668828"/>
            <a:ext cx="2282353" cy="3428851"/>
          </a:xfrm>
          <a:prstGeom prst="rect">
            <a:avLst/>
          </a:prstGeom>
        </p:spPr>
      </p:pic>
      <p:sp>
        <p:nvSpPr>
          <p:cNvPr id="34" name="TextBox 34"/>
          <p:cNvSpPr txBox="1"/>
          <p:nvPr/>
        </p:nvSpPr>
        <p:spPr>
          <a:xfrm>
            <a:off x="193442" y="5219614"/>
            <a:ext cx="2650872" cy="331950"/>
          </a:xfrm>
          <a:prstGeom prst="rect">
            <a:avLst/>
          </a:prstGeom>
        </p:spPr>
        <p:txBody>
          <a:bodyPr wrap="square" lIns="0" tIns="0" rIns="0" bIns="0" rtlCol="0" anchor="t">
            <a:spAutoFit/>
          </a:bodyPr>
          <a:lstStyle/>
          <a:p>
            <a:pPr algn="ctr">
              <a:lnSpc>
                <a:spcPts val="2940"/>
              </a:lnSpc>
            </a:pPr>
            <a:r>
              <a:rPr lang="en-US" sz="1600" dirty="0">
                <a:solidFill>
                  <a:srgbClr val="000000"/>
                </a:solidFill>
                <a:latin typeface="Open Sans"/>
              </a:rPr>
              <a:t>.</a:t>
            </a:r>
          </a:p>
        </p:txBody>
      </p:sp>
      <p:sp>
        <p:nvSpPr>
          <p:cNvPr id="35" name="TextBox 35"/>
          <p:cNvSpPr txBox="1"/>
          <p:nvPr/>
        </p:nvSpPr>
        <p:spPr>
          <a:xfrm>
            <a:off x="2964468" y="4960245"/>
            <a:ext cx="2666076" cy="2563330"/>
          </a:xfrm>
          <a:prstGeom prst="rect">
            <a:avLst/>
          </a:prstGeom>
        </p:spPr>
        <p:txBody>
          <a:bodyPr wrap="square" lIns="0" tIns="0" rIns="0" bIns="0" rtlCol="0" anchor="t">
            <a:spAutoFit/>
          </a:bodyPr>
          <a:lstStyle/>
          <a:p>
            <a:pPr algn="ctr">
              <a:lnSpc>
                <a:spcPts val="2940"/>
              </a:lnSpc>
            </a:pPr>
            <a:r>
              <a:rPr lang="en-US" sz="1600" dirty="0">
                <a:solidFill>
                  <a:srgbClr val="000000"/>
                </a:solidFill>
                <a:latin typeface="Open Sans"/>
              </a:rPr>
              <a:t>Our focus for geography this term is fieldwork. We will be learning about what fieldwork is, and we will be carrying out our own field work both at school and in the local area. </a:t>
            </a:r>
          </a:p>
        </p:txBody>
      </p:sp>
      <p:sp>
        <p:nvSpPr>
          <p:cNvPr id="36" name="TextBox 36"/>
          <p:cNvSpPr txBox="1"/>
          <p:nvPr/>
        </p:nvSpPr>
        <p:spPr>
          <a:xfrm>
            <a:off x="374749" y="4960245"/>
            <a:ext cx="2444681"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Science, we will be looking at Plants and identifying the conditions plants need to grow. We are going to conduct our own experiment by planting our own seeds!</a:t>
            </a:r>
          </a:p>
        </p:txBody>
      </p:sp>
      <p:sp>
        <p:nvSpPr>
          <p:cNvPr id="37" name="TextBox 37"/>
          <p:cNvSpPr txBox="1"/>
          <p:nvPr/>
        </p:nvSpPr>
        <p:spPr>
          <a:xfrm>
            <a:off x="8551043" y="4017928"/>
            <a:ext cx="2059620" cy="2954655"/>
          </a:xfrm>
          <a:prstGeom prst="rect">
            <a:avLst/>
          </a:prstGeom>
        </p:spPr>
        <p:txBody>
          <a:bodyPr wrap="square" lIns="0" tIns="0" rIns="0" bIns="0" rtlCol="0" anchor="t">
            <a:spAutoFit/>
          </a:bodyPr>
          <a:lstStyle/>
          <a:p>
            <a:pPr algn="ctr"/>
            <a:r>
              <a:rPr lang="en-US" sz="1600" dirty="0">
                <a:solidFill>
                  <a:srgbClr val="000000"/>
                </a:solidFill>
                <a:latin typeface="Open Sans"/>
              </a:rPr>
              <a:t>Zippy wallets will be collected in on a THURSDAY to be checked. Books may be changed any day, once they are finished. </a:t>
            </a:r>
          </a:p>
          <a:p>
            <a:pPr algn="ctr"/>
            <a:endParaRPr lang="en-US" sz="1600" dirty="0">
              <a:solidFill>
                <a:srgbClr val="000000"/>
              </a:solidFill>
              <a:latin typeface="Open Sans"/>
            </a:endParaRPr>
          </a:p>
          <a:p>
            <a:pPr algn="ctr"/>
            <a:r>
              <a:rPr lang="en-US" sz="1600" dirty="0">
                <a:solidFill>
                  <a:srgbClr val="000000"/>
                </a:solidFill>
                <a:latin typeface="Open Sans"/>
              </a:rPr>
              <a:t>Please remember to complete TTRS and </a:t>
            </a:r>
            <a:r>
              <a:rPr lang="en-US" sz="1600" dirty="0" err="1">
                <a:solidFill>
                  <a:srgbClr val="000000"/>
                </a:solidFill>
                <a:latin typeface="Open Sans"/>
              </a:rPr>
              <a:t>EdShed</a:t>
            </a:r>
            <a:r>
              <a:rPr lang="en-US" sz="1600" dirty="0">
                <a:solidFill>
                  <a:srgbClr val="000000"/>
                </a:solidFill>
                <a:latin typeface="Open Sans"/>
              </a:rPr>
              <a:t> regularly to support learning.</a:t>
            </a:r>
          </a:p>
        </p:txBody>
      </p:sp>
      <p:pic>
        <p:nvPicPr>
          <p:cNvPr id="38" name="Picture 38"/>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8621794" y="3371445"/>
            <a:ext cx="2138217" cy="542573"/>
          </a:xfrm>
          <a:prstGeom prst="rect">
            <a:avLst/>
          </a:prstGeom>
        </p:spPr>
      </p:pic>
      <p:sp>
        <p:nvSpPr>
          <p:cNvPr id="39" name="TextBox 39"/>
          <p:cNvSpPr txBox="1"/>
          <p:nvPr/>
        </p:nvSpPr>
        <p:spPr>
          <a:xfrm>
            <a:off x="8757846" y="3466832"/>
            <a:ext cx="1824429"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Home Learning </a:t>
            </a:r>
          </a:p>
        </p:txBody>
      </p:sp>
      <p:sp>
        <p:nvSpPr>
          <p:cNvPr id="40" name="TextBox 19">
            <a:extLst>
              <a:ext uri="{FF2B5EF4-FFF2-40B4-BE49-F238E27FC236}">
                <a16:creationId xmlns:a16="http://schemas.microsoft.com/office/drawing/2014/main" id="{36C5BE35-8DD4-4F54-9822-99E9D0F4C4EE}"/>
              </a:ext>
            </a:extLst>
          </p:cNvPr>
          <p:cNvSpPr txBox="1"/>
          <p:nvPr/>
        </p:nvSpPr>
        <p:spPr>
          <a:xfrm>
            <a:off x="288049" y="1690658"/>
            <a:ext cx="2676419" cy="2178160"/>
          </a:xfrm>
          <a:prstGeom prst="rect">
            <a:avLst/>
          </a:prstGeom>
        </p:spPr>
        <p:txBody>
          <a:bodyPr wrap="square" lIns="0" tIns="0" rIns="0" bIns="0" rtlCol="0" anchor="t">
            <a:spAutoFit/>
          </a:bodyPr>
          <a:lstStyle/>
          <a:p>
            <a:pPr algn="ctr">
              <a:lnSpc>
                <a:spcPts val="2940"/>
              </a:lnSpc>
            </a:pPr>
            <a:r>
              <a:rPr lang="en-US" sz="1200" dirty="0">
                <a:solidFill>
                  <a:srgbClr val="000000"/>
                </a:solidFill>
                <a:latin typeface="Open Sans"/>
              </a:rPr>
              <a:t>In music this term we will revisit our learning of how to play the glockenspiel. We will learn to sing the song “When the Saints Go Marching In”, and then learn to play the tune on the glockenspiel.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9" ma:contentTypeDescription="Create a new document." ma:contentTypeScope="" ma:versionID="97ecbcbffc07806b3948d9dd29a861d3">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f18579ec8fee7605db449bde7ccdc298"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02E43C-4DB4-4967-8AD0-27B5ABA35CD8}">
  <ds:schemaRefs>
    <ds:schemaRef ds:uri="http://schemas.microsoft.com/sharepoint/v3/contenttype/forms"/>
  </ds:schemaRefs>
</ds:datastoreItem>
</file>

<file path=customXml/itemProps2.xml><?xml version="1.0" encoding="utf-8"?>
<ds:datastoreItem xmlns:ds="http://schemas.openxmlformats.org/officeDocument/2006/customXml" ds:itemID="{0E26812D-A4FC-4E4B-8182-4AAD2336C61D}">
  <ds:schemaRefs>
    <ds:schemaRef ds:uri="http://schemas.microsoft.com/office/2006/metadata/properties"/>
    <ds:schemaRef ds:uri="http://schemas.microsoft.com/office/infopath/2007/PartnerControls"/>
    <ds:schemaRef ds:uri="8b33755d-08ae-413b-a6d7-2c8ef28c99bd"/>
    <ds:schemaRef ds:uri="f00701a2-7724-4efd-af13-a623fff13b57"/>
  </ds:schemaRefs>
</ds:datastoreItem>
</file>

<file path=customXml/itemProps3.xml><?xml version="1.0" encoding="utf-8"?>
<ds:datastoreItem xmlns:ds="http://schemas.openxmlformats.org/officeDocument/2006/customXml" ds:itemID="{C0E3152C-E407-41AE-997E-CF57035F85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TotalTime>
  <Words>478</Words>
  <Application>Microsoft Office PowerPoint</Application>
  <PresentationFormat>Custom</PresentationFormat>
  <Paragraphs>36</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 Bold</vt:lpstr>
      <vt:lpstr>Arial</vt:lpstr>
      <vt:lpstr>Calibri</vt:lpstr>
      <vt:lpstr>Open Sans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Karen Edwards</cp:lastModifiedBy>
  <cp:revision>68</cp:revision>
  <dcterms:created xsi:type="dcterms:W3CDTF">2006-08-16T00:00:00Z</dcterms:created>
  <dcterms:modified xsi:type="dcterms:W3CDTF">2026-04-01T08:13:41Z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