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sldIdLst>
    <p:sldId id="260" r:id="rId5"/>
    <p:sldId id="261" r:id="rId6"/>
  </p:sldIdLst>
  <p:sldSz cx="10693400" cy="7556500"/>
  <p:notesSz cx="6858000" cy="9144000"/>
  <p:embeddedFontLst>
    <p:embeddedFont>
      <p:font typeface="Calibri" panose="020F0502020204030204" pitchFamily="34" charset="0"/>
      <p:regular r:id="rId7"/>
      <p:bold r:id="rId8"/>
      <p:italic r:id="rId9"/>
      <p:boldItalic r:id="rId10"/>
    </p:embeddedFont>
    <p:embeddedFont>
      <p:font typeface="Open Sans" panose="020B0606030504020204" pitchFamily="34" charset="0"/>
      <p:regular r:id="rId11"/>
      <p:bold r:id="rId12"/>
      <p:italic r:id="rId13"/>
      <p:boldItalic r:id="rId14"/>
    </p:embeddedFont>
    <p:embeddedFont>
      <p:font typeface="Open Sans Bold" panose="020B0806030504020204" charset="0"/>
      <p:regular r:id="rId15"/>
      <p:bold r:id="rId1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61" d="100"/>
          <a:sy n="61" d="100"/>
        </p:scale>
        <p:origin x="1362" y="6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2.fntdata"/><Relationship Id="rId13" Type="http://schemas.openxmlformats.org/officeDocument/2006/relationships/font" Target="fonts/font7.fntdata"/><Relationship Id="rId1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font" Target="fonts/font1.fntdata"/><Relationship Id="rId12" Type="http://schemas.openxmlformats.org/officeDocument/2006/relationships/font" Target="fonts/font6.fntdata"/><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font" Target="fonts/font10.fntdata"/><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font" Target="fonts/font5.fntdata"/><Relationship Id="rId5" Type="http://schemas.openxmlformats.org/officeDocument/2006/relationships/slide" Target="slides/slide1.xml"/><Relationship Id="rId15" Type="http://schemas.openxmlformats.org/officeDocument/2006/relationships/font" Target="fonts/font9.fntdata"/><Relationship Id="rId10" Type="http://schemas.openxmlformats.org/officeDocument/2006/relationships/font" Target="fonts/font4.fntdata"/><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font" Target="fonts/font3.fntdata"/><Relationship Id="rId14" Type="http://schemas.openxmlformats.org/officeDocument/2006/relationships/font" Target="fonts/font8.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12/10/2025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12/10/2025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12/10/2025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12/10/2025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12/10/2025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12/10/2025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12/10/2025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png"/><Relationship Id="rId3" Type="http://schemas.openxmlformats.org/officeDocument/2006/relationships/image" Target="../media/image2.png"/><Relationship Id="rId7" Type="http://schemas.openxmlformats.org/officeDocument/2006/relationships/image" Target="../media/image6.svg"/><Relationship Id="rId12" Type="http://schemas.openxmlformats.org/officeDocument/2006/relationships/image" Target="../media/image11.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sv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svg"/></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2.png"/><Relationship Id="rId7" Type="http://schemas.openxmlformats.org/officeDocument/2006/relationships/image" Target="../media/image8.sv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7.png"/><Relationship Id="rId11" Type="http://schemas.openxmlformats.org/officeDocument/2006/relationships/image" Target="../media/image6.svg"/><Relationship Id="rId5" Type="http://schemas.openxmlformats.org/officeDocument/2006/relationships/image" Target="../media/image4.svg"/><Relationship Id="rId10" Type="http://schemas.openxmlformats.org/officeDocument/2006/relationships/image" Target="../media/image5.png"/><Relationship Id="rId4" Type="http://schemas.openxmlformats.org/officeDocument/2006/relationships/image" Target="../media/image3.png"/><Relationship Id="rId9"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l="4320" t="1467" r="4281" b="1553"/>
          <a:stretch>
            <a:fillRect/>
          </a:stretch>
        </p:blipFill>
        <p:spPr>
          <a:xfrm>
            <a:off x="0" y="0"/>
            <a:ext cx="10693400" cy="7556500"/>
          </a:xfrm>
          <a:prstGeom prst="rect">
            <a:avLst/>
          </a:prstGeom>
          <a:solidFill>
            <a:schemeClr val="bg1"/>
          </a:solidFill>
        </p:spPr>
      </p:pic>
      <p:pic>
        <p:nvPicPr>
          <p:cNvPr id="3" name="Picture 3"/>
          <p:cNvPicPr>
            <a:picLocks noChangeAspect="1"/>
          </p:cNvPicPr>
          <p:nvPr/>
        </p:nvPicPr>
        <p:blipFill>
          <a:blip r:embed="rId3"/>
          <a:srcRect/>
          <a:stretch>
            <a:fillRect/>
          </a:stretch>
        </p:blipFill>
        <p:spPr>
          <a:xfrm>
            <a:off x="8908204" y="0"/>
            <a:ext cx="1737761" cy="1302861"/>
          </a:xfrm>
          <a:prstGeom prst="rect">
            <a:avLst/>
          </a:prstGeom>
        </p:spPr>
      </p:pic>
      <p:pic>
        <p:nvPicPr>
          <p:cNvPr id="4" name="Picture 4"/>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0" y="131439"/>
            <a:ext cx="5168541" cy="890924"/>
          </a:xfrm>
          <a:prstGeom prst="rect">
            <a:avLst/>
          </a:prstGeom>
        </p:spPr>
      </p:pic>
      <p:pic>
        <p:nvPicPr>
          <p:cNvPr id="5" name="Picture 5"/>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1054877" y="1031574"/>
            <a:ext cx="2138217" cy="542573"/>
          </a:xfrm>
          <a:prstGeom prst="rect">
            <a:avLst/>
          </a:prstGeom>
        </p:spPr>
      </p:pic>
      <p:pic>
        <p:nvPicPr>
          <p:cNvPr id="6" name="Picture 6"/>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5168541" y="630601"/>
            <a:ext cx="2138217" cy="542573"/>
          </a:xfrm>
          <a:prstGeom prst="rect">
            <a:avLst/>
          </a:prstGeom>
        </p:spPr>
      </p:pic>
      <p:pic>
        <p:nvPicPr>
          <p:cNvPr id="7" name="Picture 7"/>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8122273" y="1331436"/>
            <a:ext cx="2138217" cy="542573"/>
          </a:xfrm>
          <a:prstGeom prst="rect">
            <a:avLst/>
          </a:prstGeom>
        </p:spPr>
      </p:pic>
      <p:pic>
        <p:nvPicPr>
          <p:cNvPr id="8" name="Picture 8"/>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a:fillRect/>
          </a:stretch>
        </p:blipFill>
        <p:spPr>
          <a:xfrm>
            <a:off x="3193095" y="788243"/>
            <a:ext cx="4402258" cy="4614338"/>
          </a:xfrm>
          <a:prstGeom prst="rect">
            <a:avLst/>
          </a:prstGeom>
        </p:spPr>
      </p:pic>
      <p:pic>
        <p:nvPicPr>
          <p:cNvPr id="9" name="Picture 9"/>
          <p:cNvPicPr>
            <a:picLocks noChangeAspect="1"/>
          </p:cNvPicPr>
          <p:nvPr/>
        </p:nvPicPr>
        <p:blipFill>
          <a:blip r:embed="rId10"/>
          <a:srcRect l="21981" r="33268"/>
          <a:stretch>
            <a:fillRect/>
          </a:stretch>
        </p:blipFill>
        <p:spPr>
          <a:xfrm>
            <a:off x="226578" y="1129170"/>
            <a:ext cx="3238687" cy="6687680"/>
          </a:xfrm>
          <a:prstGeom prst="rect">
            <a:avLst/>
          </a:prstGeom>
        </p:spPr>
      </p:pic>
      <p:pic>
        <p:nvPicPr>
          <p:cNvPr id="10" name="Picture 10"/>
          <p:cNvPicPr>
            <a:picLocks noChangeAspect="1"/>
          </p:cNvPicPr>
          <p:nvPr/>
        </p:nvPicPr>
        <p:blipFill>
          <a:blip r:embed="rId11"/>
          <a:srcRect l="2767" r="15886" b="17484"/>
          <a:stretch>
            <a:fillRect/>
          </a:stretch>
        </p:blipFill>
        <p:spPr>
          <a:xfrm>
            <a:off x="7763218" y="1798430"/>
            <a:ext cx="2748431" cy="3650335"/>
          </a:xfrm>
          <a:prstGeom prst="rect">
            <a:avLst/>
          </a:prstGeom>
        </p:spPr>
      </p:pic>
      <p:grpSp>
        <p:nvGrpSpPr>
          <p:cNvPr id="17" name="Group 17"/>
          <p:cNvGrpSpPr>
            <a:grpSpLocks noChangeAspect="1"/>
          </p:cNvGrpSpPr>
          <p:nvPr/>
        </p:nvGrpSpPr>
        <p:grpSpPr>
          <a:xfrm>
            <a:off x="8416277" y="5922970"/>
            <a:ext cx="1352287" cy="1324225"/>
            <a:chOff x="-72390" y="7620"/>
            <a:chExt cx="6487160" cy="6352540"/>
          </a:xfrm>
        </p:grpSpPr>
        <p:sp>
          <p:nvSpPr>
            <p:cNvPr id="18" name="Freeform 18"/>
            <p:cNvSpPr/>
            <p:nvPr/>
          </p:nvSpPr>
          <p:spPr>
            <a:xfrm>
              <a:off x="-72390" y="7620"/>
              <a:ext cx="6487160" cy="6352540"/>
            </a:xfrm>
            <a:custGeom>
              <a:avLst/>
              <a:gdLst/>
              <a:ahLst/>
              <a:cxnLst/>
              <a:rect l="l" t="t" r="r" b="b"/>
              <a:pathLst>
                <a:path w="6487160" h="6352540">
                  <a:moveTo>
                    <a:pt x="6322060" y="3176270"/>
                  </a:moveTo>
                  <a:cubicBezTo>
                    <a:pt x="6322060" y="2844800"/>
                    <a:pt x="6487160" y="2493010"/>
                    <a:pt x="6385560" y="2194560"/>
                  </a:cubicBezTo>
                  <a:cubicBezTo>
                    <a:pt x="6281420" y="1884680"/>
                    <a:pt x="5928360" y="1694180"/>
                    <a:pt x="5734050" y="1436370"/>
                  </a:cubicBezTo>
                  <a:cubicBezTo>
                    <a:pt x="5537200" y="1176020"/>
                    <a:pt x="5455920" y="796290"/>
                    <a:pt x="5185410" y="607060"/>
                  </a:cubicBezTo>
                  <a:cubicBezTo>
                    <a:pt x="4917440" y="420370"/>
                    <a:pt x="4517390" y="462280"/>
                    <a:pt x="4196080" y="360680"/>
                  </a:cubicBezTo>
                  <a:cubicBezTo>
                    <a:pt x="3884930" y="264160"/>
                    <a:pt x="3589020" y="0"/>
                    <a:pt x="3244850" y="0"/>
                  </a:cubicBezTo>
                  <a:cubicBezTo>
                    <a:pt x="2900680" y="0"/>
                    <a:pt x="2603500" y="262890"/>
                    <a:pt x="2293620" y="360680"/>
                  </a:cubicBezTo>
                  <a:cubicBezTo>
                    <a:pt x="1972310" y="461010"/>
                    <a:pt x="1570990" y="419100"/>
                    <a:pt x="1303020" y="607060"/>
                  </a:cubicBezTo>
                  <a:cubicBezTo>
                    <a:pt x="1032510" y="796290"/>
                    <a:pt x="951230" y="1176020"/>
                    <a:pt x="754380" y="1436370"/>
                  </a:cubicBezTo>
                  <a:cubicBezTo>
                    <a:pt x="558800" y="1694180"/>
                    <a:pt x="207010" y="1884680"/>
                    <a:pt x="101600" y="2194560"/>
                  </a:cubicBezTo>
                  <a:cubicBezTo>
                    <a:pt x="1270" y="2493010"/>
                    <a:pt x="165100" y="2844800"/>
                    <a:pt x="165100" y="3176270"/>
                  </a:cubicBezTo>
                  <a:cubicBezTo>
                    <a:pt x="165100" y="3507740"/>
                    <a:pt x="0" y="3859530"/>
                    <a:pt x="101600" y="4157980"/>
                  </a:cubicBezTo>
                  <a:cubicBezTo>
                    <a:pt x="205740" y="4467860"/>
                    <a:pt x="558800" y="4658360"/>
                    <a:pt x="753110" y="4916170"/>
                  </a:cubicBezTo>
                  <a:cubicBezTo>
                    <a:pt x="949960" y="5176520"/>
                    <a:pt x="1031240" y="5556250"/>
                    <a:pt x="1301750" y="5745480"/>
                  </a:cubicBezTo>
                  <a:cubicBezTo>
                    <a:pt x="1569720" y="5933440"/>
                    <a:pt x="1969770" y="5891530"/>
                    <a:pt x="2292350" y="5991860"/>
                  </a:cubicBezTo>
                  <a:cubicBezTo>
                    <a:pt x="2603500" y="6088380"/>
                    <a:pt x="2899410" y="6352540"/>
                    <a:pt x="3243580" y="6352540"/>
                  </a:cubicBezTo>
                  <a:cubicBezTo>
                    <a:pt x="3587750" y="6352540"/>
                    <a:pt x="3884930" y="6089650"/>
                    <a:pt x="4194810" y="5991860"/>
                  </a:cubicBezTo>
                  <a:cubicBezTo>
                    <a:pt x="4516120" y="5891530"/>
                    <a:pt x="4917440" y="5933440"/>
                    <a:pt x="5185410" y="5745480"/>
                  </a:cubicBezTo>
                  <a:cubicBezTo>
                    <a:pt x="5455920" y="5556250"/>
                    <a:pt x="5537200" y="5176520"/>
                    <a:pt x="5734050" y="4916170"/>
                  </a:cubicBezTo>
                  <a:cubicBezTo>
                    <a:pt x="5929630" y="4658360"/>
                    <a:pt x="6281420" y="4467860"/>
                    <a:pt x="6385560" y="4157980"/>
                  </a:cubicBezTo>
                  <a:cubicBezTo>
                    <a:pt x="6487160" y="3858260"/>
                    <a:pt x="6322060" y="3506470"/>
                    <a:pt x="6322060" y="3176270"/>
                  </a:cubicBezTo>
                  <a:close/>
                </a:path>
              </a:pathLst>
            </a:custGeom>
            <a:solidFill>
              <a:srgbClr val="998A8E"/>
            </a:solidFill>
          </p:spPr>
        </p:sp>
      </p:grpSp>
      <p:sp>
        <p:nvSpPr>
          <p:cNvPr id="19" name="TextBox 19"/>
          <p:cNvSpPr txBox="1"/>
          <p:nvPr/>
        </p:nvSpPr>
        <p:spPr>
          <a:xfrm>
            <a:off x="1010189" y="310501"/>
            <a:ext cx="3148161" cy="370935"/>
          </a:xfrm>
          <a:prstGeom prst="rect">
            <a:avLst/>
          </a:prstGeom>
        </p:spPr>
        <p:txBody>
          <a:bodyPr lIns="0" tIns="0" rIns="0" bIns="0" rtlCol="0" anchor="t">
            <a:spAutoFit/>
          </a:bodyPr>
          <a:lstStyle/>
          <a:p>
            <a:pPr algn="ctr">
              <a:lnSpc>
                <a:spcPts val="3079"/>
              </a:lnSpc>
            </a:pPr>
            <a:r>
              <a:rPr lang="en-US" sz="2199" dirty="0">
                <a:solidFill>
                  <a:srgbClr val="000000"/>
                </a:solidFill>
                <a:latin typeface="Open Sans Bold"/>
              </a:rPr>
              <a:t>Year 2 Spring Term 3 </a:t>
            </a:r>
          </a:p>
        </p:txBody>
      </p:sp>
      <p:sp>
        <p:nvSpPr>
          <p:cNvPr id="20" name="TextBox 20"/>
          <p:cNvSpPr txBox="1"/>
          <p:nvPr/>
        </p:nvSpPr>
        <p:spPr>
          <a:xfrm>
            <a:off x="5715412" y="739010"/>
            <a:ext cx="1044476" cy="297180"/>
          </a:xfrm>
          <a:prstGeom prst="rect">
            <a:avLst/>
          </a:prstGeom>
        </p:spPr>
        <p:txBody>
          <a:bodyPr lIns="0" tIns="0" rIns="0" bIns="0" rtlCol="0" anchor="t">
            <a:spAutoFit/>
          </a:bodyPr>
          <a:lstStyle/>
          <a:p>
            <a:pPr algn="ctr">
              <a:lnSpc>
                <a:spcPts val="2520"/>
              </a:lnSpc>
            </a:pPr>
            <a:r>
              <a:rPr lang="en-US" sz="1800">
                <a:solidFill>
                  <a:srgbClr val="000000"/>
                </a:solidFill>
                <a:latin typeface="Open Sans Bold"/>
              </a:rPr>
              <a:t>ENGLISH </a:t>
            </a:r>
          </a:p>
        </p:txBody>
      </p:sp>
      <p:sp>
        <p:nvSpPr>
          <p:cNvPr id="21" name="TextBox 21"/>
          <p:cNvSpPr txBox="1"/>
          <p:nvPr/>
        </p:nvSpPr>
        <p:spPr>
          <a:xfrm>
            <a:off x="8704492" y="1472675"/>
            <a:ext cx="865882" cy="297180"/>
          </a:xfrm>
          <a:prstGeom prst="rect">
            <a:avLst/>
          </a:prstGeom>
        </p:spPr>
        <p:txBody>
          <a:bodyPr lIns="0" tIns="0" rIns="0" bIns="0" rtlCol="0" anchor="t">
            <a:spAutoFit/>
          </a:bodyPr>
          <a:lstStyle/>
          <a:p>
            <a:pPr algn="ctr">
              <a:lnSpc>
                <a:spcPts val="2520"/>
              </a:lnSpc>
            </a:pPr>
            <a:r>
              <a:rPr lang="en-US" sz="1800" dirty="0">
                <a:solidFill>
                  <a:srgbClr val="000000"/>
                </a:solidFill>
                <a:latin typeface="Open Sans Bold"/>
              </a:rPr>
              <a:t>MATHS </a:t>
            </a:r>
          </a:p>
        </p:txBody>
      </p:sp>
      <p:sp>
        <p:nvSpPr>
          <p:cNvPr id="22" name="TextBox 22"/>
          <p:cNvSpPr txBox="1"/>
          <p:nvPr/>
        </p:nvSpPr>
        <p:spPr>
          <a:xfrm>
            <a:off x="1296725" y="1144599"/>
            <a:ext cx="1654522" cy="297180"/>
          </a:xfrm>
          <a:prstGeom prst="rect">
            <a:avLst/>
          </a:prstGeom>
        </p:spPr>
        <p:txBody>
          <a:bodyPr lIns="0" tIns="0" rIns="0" bIns="0" rtlCol="0" anchor="t">
            <a:spAutoFit/>
          </a:bodyPr>
          <a:lstStyle/>
          <a:p>
            <a:pPr algn="ctr">
              <a:lnSpc>
                <a:spcPts val="2520"/>
              </a:lnSpc>
            </a:pPr>
            <a:r>
              <a:rPr lang="en-US" sz="1800">
                <a:solidFill>
                  <a:srgbClr val="000000"/>
                </a:solidFill>
                <a:latin typeface="Open Sans Bold"/>
              </a:rPr>
              <a:t>KEY MESSAGES</a:t>
            </a:r>
          </a:p>
        </p:txBody>
      </p:sp>
      <p:sp>
        <p:nvSpPr>
          <p:cNvPr id="23" name="TextBox 23"/>
          <p:cNvSpPr txBox="1"/>
          <p:nvPr/>
        </p:nvSpPr>
        <p:spPr>
          <a:xfrm>
            <a:off x="3929178" y="1457399"/>
            <a:ext cx="3383980" cy="3685624"/>
          </a:xfrm>
          <a:prstGeom prst="rect">
            <a:avLst/>
          </a:prstGeom>
        </p:spPr>
        <p:txBody>
          <a:bodyPr lIns="0" tIns="0" rIns="0" bIns="0" rtlCol="0" anchor="t">
            <a:spAutoFit/>
          </a:bodyPr>
          <a:lstStyle/>
          <a:p>
            <a:pPr algn="ctr">
              <a:lnSpc>
                <a:spcPts val="2940"/>
              </a:lnSpc>
            </a:pPr>
            <a:r>
              <a:rPr lang="en-US" sz="1600" dirty="0">
                <a:solidFill>
                  <a:srgbClr val="000000"/>
                </a:solidFill>
                <a:latin typeface="Open Sans"/>
              </a:rPr>
              <a:t>This term in English we will begin by reading the heart-warming story, “Beegu” by Alexis Deacon.  </a:t>
            </a:r>
            <a:r>
              <a:rPr lang="en-US" sz="1600" dirty="0">
                <a:solidFill>
                  <a:srgbClr val="000000"/>
                </a:solidFill>
                <a:latin typeface="Open Sans"/>
                <a:ea typeface="Open Sans" panose="020B0604020202020204" charset="0"/>
                <a:cs typeface="Open Sans" panose="020B0604020202020204" charset="0"/>
              </a:rPr>
              <a:t>We will then move onto the non-fiction text “ A Ticket Around the World” by Melissa Owens.</a:t>
            </a:r>
          </a:p>
          <a:p>
            <a:pPr algn="ctr">
              <a:lnSpc>
                <a:spcPts val="2940"/>
              </a:lnSpc>
            </a:pPr>
            <a:endParaRPr lang="en-US" sz="1600" dirty="0">
              <a:solidFill>
                <a:srgbClr val="000000"/>
              </a:solidFill>
              <a:latin typeface="Open Sans"/>
              <a:ea typeface="Open Sans" panose="020B0604020202020204" charset="0"/>
              <a:cs typeface="Open Sans" panose="020B0604020202020204" charset="0"/>
            </a:endParaRPr>
          </a:p>
          <a:p>
            <a:pPr algn="ctr">
              <a:lnSpc>
                <a:spcPts val="2940"/>
              </a:lnSpc>
            </a:pPr>
            <a:r>
              <a:rPr lang="en-US" sz="1600" dirty="0">
                <a:solidFill>
                  <a:srgbClr val="000000"/>
                </a:solidFill>
                <a:latin typeface="Open Sans"/>
                <a:ea typeface="Open Sans" panose="020B0604020202020204" charset="0"/>
                <a:cs typeface="Open Sans" panose="020B0604020202020204" charset="0"/>
              </a:rPr>
              <a:t>Through these books, we will be looking at the features of stories and information texts. </a:t>
            </a:r>
            <a:endParaRPr lang="en-US" sz="1600" dirty="0">
              <a:solidFill>
                <a:srgbClr val="000000"/>
              </a:solidFill>
              <a:latin typeface="Open Sans" panose="020B0604020202020204" charset="0"/>
              <a:ea typeface="Open Sans" panose="020B0604020202020204" charset="0"/>
              <a:cs typeface="Open Sans" panose="020B0604020202020204" charset="0"/>
            </a:endParaRPr>
          </a:p>
        </p:txBody>
      </p:sp>
      <p:sp>
        <p:nvSpPr>
          <p:cNvPr id="24" name="TextBox 24"/>
          <p:cNvSpPr txBox="1"/>
          <p:nvPr/>
        </p:nvSpPr>
        <p:spPr>
          <a:xfrm>
            <a:off x="226578" y="1723086"/>
            <a:ext cx="3280966" cy="6670672"/>
          </a:xfrm>
          <a:prstGeom prst="rect">
            <a:avLst/>
          </a:prstGeom>
        </p:spPr>
        <p:txBody>
          <a:bodyPr wrap="square" lIns="0" tIns="0" rIns="0" bIns="0" rtlCol="0" anchor="t">
            <a:spAutoFit/>
          </a:bodyPr>
          <a:lstStyle/>
          <a:p>
            <a:pPr algn="ctr">
              <a:lnSpc>
                <a:spcPts val="2940"/>
              </a:lnSpc>
            </a:pPr>
            <a:endParaRPr dirty="0">
              <a:latin typeface="Open Sans" panose="020B0604020202020204" charset="0"/>
              <a:ea typeface="Open Sans" panose="020B0604020202020204" charset="0"/>
              <a:cs typeface="Open Sans" panose="020B0604020202020204" charset="0"/>
            </a:endParaRPr>
          </a:p>
          <a:p>
            <a:pPr algn="ctr">
              <a:lnSpc>
                <a:spcPts val="2940"/>
              </a:lnSpc>
            </a:pPr>
            <a:r>
              <a:rPr lang="en-US" sz="1400" dirty="0">
                <a:solidFill>
                  <a:srgbClr val="000000"/>
                </a:solidFill>
                <a:latin typeface="Open Sans" panose="020B0604020202020204" charset="0"/>
                <a:ea typeface="Open Sans" panose="020B0604020202020204" charset="0"/>
                <a:cs typeface="Open Sans" panose="020B0604020202020204" charset="0"/>
              </a:rPr>
              <a:t>Happy New Year and welcome to Term 3! We hope you all had a lovely Christmas break! Our whole school theme for this term is </a:t>
            </a:r>
            <a:r>
              <a:rPr lang="en-US" sz="1400" b="1" dirty="0">
                <a:solidFill>
                  <a:srgbClr val="000000"/>
                </a:solidFill>
                <a:latin typeface="Open Sans" panose="020B0604020202020204" charset="0"/>
                <a:ea typeface="Open Sans" panose="020B0604020202020204" charset="0"/>
                <a:cs typeface="Open Sans" panose="020B0604020202020204" charset="0"/>
              </a:rPr>
              <a:t>Navigation.</a:t>
            </a:r>
          </a:p>
          <a:p>
            <a:pPr algn="ctr">
              <a:lnSpc>
                <a:spcPts val="2940"/>
              </a:lnSpc>
            </a:pPr>
            <a:endParaRPr lang="en-US" sz="1400" dirty="0">
              <a:solidFill>
                <a:srgbClr val="000000"/>
              </a:solidFill>
              <a:latin typeface="Open Sans" panose="020B0604020202020204" charset="0"/>
              <a:ea typeface="Open Sans" panose="020B0604020202020204" charset="0"/>
              <a:cs typeface="Open Sans" panose="020B0604020202020204" charset="0"/>
            </a:endParaRPr>
          </a:p>
          <a:p>
            <a:pPr algn="ctr">
              <a:lnSpc>
                <a:spcPts val="2940"/>
              </a:lnSpc>
            </a:pPr>
            <a:r>
              <a:rPr lang="en-US" sz="1400" dirty="0">
                <a:solidFill>
                  <a:srgbClr val="000000"/>
                </a:solidFill>
                <a:latin typeface="Open Sans" panose="020B0604020202020204" charset="0"/>
                <a:ea typeface="Open Sans" panose="020B0604020202020204" charset="0"/>
                <a:cs typeface="Open Sans" panose="020B0604020202020204" charset="0"/>
              </a:rPr>
              <a:t> Forest School and PE this term for year 2 will be on a </a:t>
            </a:r>
            <a:r>
              <a:rPr lang="en-US" sz="1400" b="1" dirty="0">
                <a:solidFill>
                  <a:srgbClr val="000000"/>
                </a:solidFill>
                <a:latin typeface="Open Sans" panose="020B0604020202020204" charset="0"/>
                <a:ea typeface="Open Sans" panose="020B0604020202020204" charset="0"/>
                <a:cs typeface="Open Sans" panose="020B0604020202020204" charset="0"/>
              </a:rPr>
              <a:t>Tuesday.</a:t>
            </a:r>
          </a:p>
          <a:p>
            <a:pPr algn="ctr">
              <a:lnSpc>
                <a:spcPts val="2940"/>
              </a:lnSpc>
            </a:pPr>
            <a:endParaRPr lang="en-US" sz="1400" dirty="0">
              <a:solidFill>
                <a:srgbClr val="000000"/>
              </a:solidFill>
              <a:latin typeface="Open Sans" panose="020B0604020202020204" charset="0"/>
              <a:ea typeface="Open Sans" panose="020B0604020202020204" charset="0"/>
              <a:cs typeface="Open Sans" panose="020B0604020202020204" charset="0"/>
            </a:endParaRPr>
          </a:p>
          <a:p>
            <a:pPr algn="ctr">
              <a:lnSpc>
                <a:spcPts val="2940"/>
              </a:lnSpc>
            </a:pPr>
            <a:r>
              <a:rPr lang="en-US" sz="1400" dirty="0">
                <a:solidFill>
                  <a:srgbClr val="000000"/>
                </a:solidFill>
                <a:latin typeface="Open Sans" panose="020B0604020202020204" charset="0"/>
                <a:ea typeface="Open Sans" panose="020B0604020202020204" charset="0"/>
                <a:cs typeface="Open Sans" panose="020B0604020202020204" charset="0"/>
              </a:rPr>
              <a:t>As the cold weather continues, please ensure your child brings a coat to school, as well as hats, scarves and gloves as needed. As always, please ensure these are named.</a:t>
            </a:r>
          </a:p>
          <a:p>
            <a:pPr algn="ctr">
              <a:lnSpc>
                <a:spcPts val="2940"/>
              </a:lnSpc>
            </a:pPr>
            <a:endParaRPr lang="en-US" sz="1400" dirty="0">
              <a:solidFill>
                <a:srgbClr val="000000"/>
              </a:solidFill>
              <a:latin typeface="Open Sans" panose="020B0604020202020204" charset="0"/>
              <a:ea typeface="Open Sans" panose="020B0604020202020204" charset="0"/>
              <a:cs typeface="Open Sans" panose="020B0604020202020204" charset="0"/>
            </a:endParaRPr>
          </a:p>
          <a:p>
            <a:pPr algn="ctr">
              <a:lnSpc>
                <a:spcPts val="2940"/>
              </a:lnSpc>
            </a:pPr>
            <a:endParaRPr lang="en-US" dirty="0">
              <a:solidFill>
                <a:srgbClr val="000000"/>
              </a:solidFill>
              <a:latin typeface="Open Sans" panose="020B0604020202020204" charset="0"/>
              <a:ea typeface="Open Sans" panose="020B0604020202020204" charset="0"/>
              <a:cs typeface="Open Sans" panose="020B0604020202020204" charset="0"/>
            </a:endParaRPr>
          </a:p>
          <a:p>
            <a:pPr algn="ctr">
              <a:lnSpc>
                <a:spcPts val="2940"/>
              </a:lnSpc>
            </a:pPr>
            <a:endParaRPr lang="en-US" sz="2100" dirty="0">
              <a:solidFill>
                <a:srgbClr val="000000"/>
              </a:solidFill>
              <a:latin typeface="Open Sans"/>
            </a:endParaRPr>
          </a:p>
          <a:p>
            <a:pPr algn="ctr">
              <a:lnSpc>
                <a:spcPts val="2940"/>
              </a:lnSpc>
            </a:pPr>
            <a:endParaRPr lang="en-US" sz="2100" dirty="0">
              <a:solidFill>
                <a:srgbClr val="000000"/>
              </a:solidFill>
              <a:latin typeface="Open Sans"/>
            </a:endParaRPr>
          </a:p>
        </p:txBody>
      </p:sp>
      <p:sp>
        <p:nvSpPr>
          <p:cNvPr id="25" name="TextBox 25"/>
          <p:cNvSpPr txBox="1"/>
          <p:nvPr/>
        </p:nvSpPr>
        <p:spPr>
          <a:xfrm>
            <a:off x="7763217" y="1973369"/>
            <a:ext cx="2748431" cy="3300455"/>
          </a:xfrm>
          <a:prstGeom prst="rect">
            <a:avLst/>
          </a:prstGeom>
        </p:spPr>
        <p:txBody>
          <a:bodyPr wrap="square" lIns="0" tIns="0" rIns="0" bIns="0" rtlCol="0" anchor="t">
            <a:spAutoFit/>
          </a:bodyPr>
          <a:lstStyle/>
          <a:p>
            <a:pPr algn="ctr">
              <a:lnSpc>
                <a:spcPts val="2940"/>
              </a:lnSpc>
            </a:pPr>
            <a:r>
              <a:rPr lang="en-US" sz="1400" dirty="0">
                <a:solidFill>
                  <a:srgbClr val="000000"/>
                </a:solidFill>
                <a:latin typeface="Open Sans"/>
              </a:rPr>
              <a:t>In maths this term we will be continuing with addition and subtraction. </a:t>
            </a:r>
          </a:p>
          <a:p>
            <a:pPr algn="ctr">
              <a:lnSpc>
                <a:spcPts val="2940"/>
              </a:lnSpc>
            </a:pPr>
            <a:endParaRPr lang="en-US" sz="1400" dirty="0">
              <a:solidFill>
                <a:srgbClr val="000000"/>
              </a:solidFill>
              <a:latin typeface="Open Sans"/>
            </a:endParaRPr>
          </a:p>
          <a:p>
            <a:pPr algn="ctr">
              <a:lnSpc>
                <a:spcPts val="2940"/>
              </a:lnSpc>
            </a:pPr>
            <a:r>
              <a:rPr lang="en-US" sz="1400" dirty="0">
                <a:solidFill>
                  <a:srgbClr val="000000"/>
                </a:solidFill>
                <a:latin typeface="Open Sans"/>
              </a:rPr>
              <a:t>We will then be moving on to learning about money, and using our addition and subtraction skills to help us find totals and calculate change.</a:t>
            </a:r>
          </a:p>
        </p:txBody>
      </p:sp>
      <p:sp>
        <p:nvSpPr>
          <p:cNvPr id="26" name="TextBox 26"/>
          <p:cNvSpPr txBox="1"/>
          <p:nvPr/>
        </p:nvSpPr>
        <p:spPr>
          <a:xfrm>
            <a:off x="8552951" y="6208686"/>
            <a:ext cx="1017423" cy="701617"/>
          </a:xfrm>
          <a:prstGeom prst="rect">
            <a:avLst/>
          </a:prstGeom>
        </p:spPr>
        <p:txBody>
          <a:bodyPr lIns="0" tIns="0" rIns="0" bIns="0" rtlCol="0" anchor="t">
            <a:spAutoFit/>
          </a:bodyPr>
          <a:lstStyle/>
          <a:p>
            <a:pPr algn="ctr">
              <a:lnSpc>
                <a:spcPts val="2898"/>
              </a:lnSpc>
            </a:pPr>
            <a:r>
              <a:rPr lang="en-US" sz="2070" dirty="0">
                <a:solidFill>
                  <a:srgbClr val="FFFFFF"/>
                </a:solidFill>
                <a:latin typeface="Open Sans Bold"/>
              </a:rPr>
              <a:t>Term 3 texts </a:t>
            </a:r>
          </a:p>
        </p:txBody>
      </p:sp>
      <p:pic>
        <p:nvPicPr>
          <p:cNvPr id="1028" name="Picture 4" descr="Beegu: Amazon.co.uk: Deacon, Alexis: 9780099417446: Books">
            <a:extLst>
              <a:ext uri="{FF2B5EF4-FFF2-40B4-BE49-F238E27FC236}">
                <a16:creationId xmlns:a16="http://schemas.microsoft.com/office/drawing/2014/main" id="{603A7226-3ACB-4F1C-AB95-19CE30569398}"/>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638305" y="5560223"/>
            <a:ext cx="1982863" cy="1782067"/>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a:extLst>
              <a:ext uri="{FF2B5EF4-FFF2-40B4-BE49-F238E27FC236}">
                <a16:creationId xmlns:a16="http://schemas.microsoft.com/office/drawing/2014/main" id="{BE5663DF-1C2D-4005-AA5C-02A8F327BD86}"/>
              </a:ext>
            </a:extLst>
          </p:cNvPr>
          <p:cNvPicPr>
            <a:picLocks noChangeAspect="1"/>
          </p:cNvPicPr>
          <p:nvPr/>
        </p:nvPicPr>
        <p:blipFill>
          <a:blip r:embed="rId13"/>
          <a:stretch>
            <a:fillRect/>
          </a:stretch>
        </p:blipFill>
        <p:spPr>
          <a:xfrm>
            <a:off x="5822876" y="5580087"/>
            <a:ext cx="1733792" cy="1667108"/>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l="4320" t="1467" r="4281" b="1553"/>
          <a:stretch>
            <a:fillRect/>
          </a:stretch>
        </p:blipFill>
        <p:spPr>
          <a:xfrm>
            <a:off x="0" y="0"/>
            <a:ext cx="10693400" cy="7556500"/>
          </a:xfrm>
          <a:prstGeom prst="rect">
            <a:avLst/>
          </a:prstGeom>
        </p:spPr>
      </p:pic>
      <p:pic>
        <p:nvPicPr>
          <p:cNvPr id="3" name="Picture 3"/>
          <p:cNvPicPr>
            <a:picLocks noChangeAspect="1"/>
          </p:cNvPicPr>
          <p:nvPr/>
        </p:nvPicPr>
        <p:blipFill>
          <a:blip r:embed="rId3"/>
          <a:srcRect/>
          <a:stretch>
            <a:fillRect/>
          </a:stretch>
        </p:blipFill>
        <p:spPr>
          <a:xfrm>
            <a:off x="8862611" y="70221"/>
            <a:ext cx="1829389" cy="1371558"/>
          </a:xfrm>
          <a:prstGeom prst="rect">
            <a:avLst/>
          </a:prstGeom>
        </p:spPr>
      </p:pic>
      <p:pic>
        <p:nvPicPr>
          <p:cNvPr id="4" name="Picture 4"/>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0" y="131439"/>
            <a:ext cx="5452927" cy="939945"/>
          </a:xfrm>
          <a:prstGeom prst="rect">
            <a:avLst/>
          </a:prstGeom>
        </p:spPr>
      </p:pic>
      <p:pic>
        <p:nvPicPr>
          <p:cNvPr id="5" name="Picture 5"/>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9122" y="2602228"/>
            <a:ext cx="2562856" cy="2686322"/>
          </a:xfrm>
          <a:prstGeom prst="rect">
            <a:avLst/>
          </a:prstGeom>
        </p:spPr>
      </p:pic>
      <p:pic>
        <p:nvPicPr>
          <p:cNvPr id="6" name="Picture 6"/>
          <p:cNvPicPr>
            <a:picLocks noChangeAspect="1"/>
          </p:cNvPicPr>
          <p:nvPr/>
        </p:nvPicPr>
        <p:blipFill>
          <a:blip r:embed="rId8"/>
          <a:srcRect l="5557" r="11950" b="18190"/>
          <a:stretch>
            <a:fillRect/>
          </a:stretch>
        </p:blipFill>
        <p:spPr>
          <a:xfrm>
            <a:off x="3086301" y="1402997"/>
            <a:ext cx="2885509" cy="2525379"/>
          </a:xfrm>
          <a:prstGeom prst="rect">
            <a:avLst/>
          </a:prstGeom>
        </p:spPr>
      </p:pic>
      <p:pic>
        <p:nvPicPr>
          <p:cNvPr id="7" name="Picture 7"/>
          <p:cNvPicPr>
            <a:picLocks noChangeAspect="1"/>
          </p:cNvPicPr>
          <p:nvPr/>
        </p:nvPicPr>
        <p:blipFill>
          <a:blip r:embed="rId9"/>
          <a:srcRect l="5996" r="5996" b="14519"/>
          <a:stretch>
            <a:fillRect/>
          </a:stretch>
        </p:blipFill>
        <p:spPr>
          <a:xfrm>
            <a:off x="6135959" y="754004"/>
            <a:ext cx="2940736" cy="1867726"/>
          </a:xfrm>
          <a:prstGeom prst="rect">
            <a:avLst/>
          </a:prstGeom>
        </p:spPr>
      </p:pic>
      <p:sp>
        <p:nvSpPr>
          <p:cNvPr id="8" name="TextBox 8"/>
          <p:cNvSpPr txBox="1"/>
          <p:nvPr/>
        </p:nvSpPr>
        <p:spPr>
          <a:xfrm>
            <a:off x="1110154" y="302786"/>
            <a:ext cx="3365302" cy="389255"/>
          </a:xfrm>
          <a:prstGeom prst="rect">
            <a:avLst/>
          </a:prstGeom>
        </p:spPr>
        <p:txBody>
          <a:bodyPr lIns="0" tIns="0" rIns="0" bIns="0" rtlCol="0" anchor="t">
            <a:spAutoFit/>
          </a:bodyPr>
          <a:lstStyle/>
          <a:p>
            <a:pPr algn="ctr">
              <a:lnSpc>
                <a:spcPts val="3220"/>
              </a:lnSpc>
            </a:pPr>
            <a:r>
              <a:rPr lang="en-US" sz="2300" dirty="0">
                <a:solidFill>
                  <a:srgbClr val="000000"/>
                </a:solidFill>
                <a:latin typeface="Open Sans Bold"/>
              </a:rPr>
              <a:t>Year 2 Spring Term 3 </a:t>
            </a:r>
          </a:p>
        </p:txBody>
      </p:sp>
      <p:sp>
        <p:nvSpPr>
          <p:cNvPr id="9" name="TextBox 9"/>
          <p:cNvSpPr txBox="1"/>
          <p:nvPr/>
        </p:nvSpPr>
        <p:spPr>
          <a:xfrm>
            <a:off x="431867" y="2966338"/>
            <a:ext cx="1951756" cy="2207912"/>
          </a:xfrm>
          <a:prstGeom prst="rect">
            <a:avLst/>
          </a:prstGeom>
        </p:spPr>
        <p:txBody>
          <a:bodyPr lIns="0" tIns="0" rIns="0" bIns="0" rtlCol="0" anchor="t">
            <a:spAutoFit/>
          </a:bodyPr>
          <a:lstStyle/>
          <a:p>
            <a:pPr algn="ctr">
              <a:lnSpc>
                <a:spcPts val="2940"/>
              </a:lnSpc>
            </a:pPr>
            <a:r>
              <a:rPr lang="en-US" sz="2100" dirty="0">
                <a:solidFill>
                  <a:srgbClr val="000000"/>
                </a:solidFill>
                <a:latin typeface="Open Sans"/>
              </a:rPr>
              <a:t>In music we are going to be learning how to play a range of songs using the glockenspiel. </a:t>
            </a:r>
          </a:p>
        </p:txBody>
      </p:sp>
      <p:pic>
        <p:nvPicPr>
          <p:cNvPr id="10" name="Picture 10"/>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a:off x="264237" y="2102365"/>
            <a:ext cx="2138217" cy="542573"/>
          </a:xfrm>
          <a:prstGeom prst="rect">
            <a:avLst/>
          </a:prstGeom>
        </p:spPr>
      </p:pic>
      <p:sp>
        <p:nvSpPr>
          <p:cNvPr id="11" name="TextBox 11"/>
          <p:cNvSpPr txBox="1"/>
          <p:nvPr/>
        </p:nvSpPr>
        <p:spPr>
          <a:xfrm>
            <a:off x="718981" y="2202256"/>
            <a:ext cx="1228728" cy="300082"/>
          </a:xfrm>
          <a:prstGeom prst="rect">
            <a:avLst/>
          </a:prstGeom>
        </p:spPr>
        <p:txBody>
          <a:bodyPr wrap="square" lIns="0" tIns="0" rIns="0" bIns="0" rtlCol="0" anchor="t">
            <a:spAutoFit/>
          </a:bodyPr>
          <a:lstStyle/>
          <a:p>
            <a:pPr algn="ctr">
              <a:lnSpc>
                <a:spcPts val="2520"/>
              </a:lnSpc>
            </a:pPr>
            <a:r>
              <a:rPr lang="en-US" sz="1800" dirty="0">
                <a:solidFill>
                  <a:srgbClr val="000000"/>
                </a:solidFill>
                <a:latin typeface="Open Sans Bold"/>
              </a:rPr>
              <a:t>MUSIC</a:t>
            </a:r>
          </a:p>
        </p:txBody>
      </p:sp>
      <p:pic>
        <p:nvPicPr>
          <p:cNvPr id="12" name="Picture 12"/>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a:off x="3625625" y="1296176"/>
            <a:ext cx="2138217" cy="542573"/>
          </a:xfrm>
          <a:prstGeom prst="rect">
            <a:avLst/>
          </a:prstGeom>
        </p:spPr>
      </p:pic>
      <p:sp>
        <p:nvSpPr>
          <p:cNvPr id="13" name="TextBox 13"/>
          <p:cNvSpPr txBox="1"/>
          <p:nvPr/>
        </p:nvSpPr>
        <p:spPr>
          <a:xfrm>
            <a:off x="4072116" y="1386029"/>
            <a:ext cx="1201043" cy="297180"/>
          </a:xfrm>
          <a:prstGeom prst="rect">
            <a:avLst/>
          </a:prstGeom>
        </p:spPr>
        <p:txBody>
          <a:bodyPr lIns="0" tIns="0" rIns="0" bIns="0" rtlCol="0" anchor="t">
            <a:spAutoFit/>
          </a:bodyPr>
          <a:lstStyle/>
          <a:p>
            <a:pPr algn="ctr">
              <a:lnSpc>
                <a:spcPts val="2520"/>
              </a:lnSpc>
            </a:pPr>
            <a:r>
              <a:rPr lang="en-US" sz="1800" dirty="0">
                <a:solidFill>
                  <a:srgbClr val="000000"/>
                </a:solidFill>
                <a:latin typeface="Open Sans Bold"/>
              </a:rPr>
              <a:t>PSHE &amp; RE </a:t>
            </a:r>
          </a:p>
        </p:txBody>
      </p:sp>
      <p:pic>
        <p:nvPicPr>
          <p:cNvPr id="14" name="Picture 14"/>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a:off x="6346060" y="332986"/>
            <a:ext cx="2138217" cy="542573"/>
          </a:xfrm>
          <a:prstGeom prst="rect">
            <a:avLst/>
          </a:prstGeom>
        </p:spPr>
      </p:pic>
      <p:sp>
        <p:nvSpPr>
          <p:cNvPr id="15" name="TextBox 15"/>
          <p:cNvSpPr txBox="1"/>
          <p:nvPr/>
        </p:nvSpPr>
        <p:spPr>
          <a:xfrm>
            <a:off x="6569521" y="419492"/>
            <a:ext cx="1656497" cy="320601"/>
          </a:xfrm>
          <a:prstGeom prst="rect">
            <a:avLst/>
          </a:prstGeom>
        </p:spPr>
        <p:txBody>
          <a:bodyPr wrap="square" lIns="0" tIns="0" rIns="0" bIns="0" rtlCol="0" anchor="t">
            <a:spAutoFit/>
          </a:bodyPr>
          <a:lstStyle/>
          <a:p>
            <a:pPr algn="ctr">
              <a:lnSpc>
                <a:spcPts val="2520"/>
              </a:lnSpc>
            </a:pPr>
            <a:r>
              <a:rPr lang="en-US" sz="1800" dirty="0">
                <a:solidFill>
                  <a:srgbClr val="000000"/>
                </a:solidFill>
                <a:latin typeface="Open Sans Bold"/>
              </a:rPr>
              <a:t>COMPUTING</a:t>
            </a:r>
          </a:p>
        </p:txBody>
      </p:sp>
      <p:pic>
        <p:nvPicPr>
          <p:cNvPr id="16" name="Picture 16"/>
          <p:cNvPicPr>
            <a:picLocks noChangeAspect="1"/>
          </p:cNvPicPr>
          <p:nvPr/>
        </p:nvPicPr>
        <p:blipFill>
          <a:blip r:embed="rId8"/>
          <a:srcRect l="5557" r="24327" b="18190"/>
          <a:stretch>
            <a:fillRect/>
          </a:stretch>
        </p:blipFill>
        <p:spPr>
          <a:xfrm>
            <a:off x="8273838" y="2544631"/>
            <a:ext cx="2292835" cy="2360903"/>
          </a:xfrm>
          <a:prstGeom prst="rect">
            <a:avLst/>
          </a:prstGeom>
        </p:spPr>
      </p:pic>
      <p:pic>
        <p:nvPicPr>
          <p:cNvPr id="17" name="Picture 17"/>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a:off x="8460366" y="2582128"/>
            <a:ext cx="2138217" cy="542573"/>
          </a:xfrm>
          <a:prstGeom prst="rect">
            <a:avLst/>
          </a:prstGeom>
        </p:spPr>
      </p:pic>
      <p:sp>
        <p:nvSpPr>
          <p:cNvPr id="18" name="TextBox 18"/>
          <p:cNvSpPr txBox="1"/>
          <p:nvPr/>
        </p:nvSpPr>
        <p:spPr>
          <a:xfrm>
            <a:off x="9215716" y="2713516"/>
            <a:ext cx="271611" cy="297180"/>
          </a:xfrm>
          <a:prstGeom prst="rect">
            <a:avLst/>
          </a:prstGeom>
        </p:spPr>
        <p:txBody>
          <a:bodyPr lIns="0" tIns="0" rIns="0" bIns="0" rtlCol="0" anchor="t">
            <a:spAutoFit/>
          </a:bodyPr>
          <a:lstStyle/>
          <a:p>
            <a:pPr algn="ctr">
              <a:lnSpc>
                <a:spcPts val="2520"/>
              </a:lnSpc>
            </a:pPr>
            <a:r>
              <a:rPr lang="en-US" sz="1800" dirty="0">
                <a:solidFill>
                  <a:srgbClr val="000000"/>
                </a:solidFill>
                <a:latin typeface="Open Sans Bold"/>
              </a:rPr>
              <a:t>PE</a:t>
            </a:r>
          </a:p>
        </p:txBody>
      </p:sp>
      <p:sp>
        <p:nvSpPr>
          <p:cNvPr id="19" name="TextBox 19"/>
          <p:cNvSpPr txBox="1"/>
          <p:nvPr/>
        </p:nvSpPr>
        <p:spPr>
          <a:xfrm>
            <a:off x="3232825" y="2000332"/>
            <a:ext cx="2614289" cy="1723549"/>
          </a:xfrm>
          <a:prstGeom prst="rect">
            <a:avLst/>
          </a:prstGeom>
        </p:spPr>
        <p:txBody>
          <a:bodyPr wrap="square" lIns="0" tIns="0" rIns="0" bIns="0" rtlCol="0" anchor="t">
            <a:spAutoFit/>
          </a:bodyPr>
          <a:lstStyle/>
          <a:p>
            <a:pPr algn="ctr"/>
            <a:r>
              <a:rPr lang="en-US" sz="1600" dirty="0">
                <a:solidFill>
                  <a:srgbClr val="000000"/>
                </a:solidFill>
                <a:latin typeface="Open Sans"/>
              </a:rPr>
              <a:t>In PSHE we will be thinking about setting goals and showing resilience in order to reach them.</a:t>
            </a:r>
          </a:p>
          <a:p>
            <a:pPr algn="ctr"/>
            <a:r>
              <a:rPr lang="en-US" sz="1600" dirty="0">
                <a:solidFill>
                  <a:srgbClr val="000000"/>
                </a:solidFill>
                <a:latin typeface="Open Sans"/>
              </a:rPr>
              <a:t>In RE we will be learning about how and why people celebrate special times.</a:t>
            </a:r>
          </a:p>
        </p:txBody>
      </p:sp>
      <p:sp>
        <p:nvSpPr>
          <p:cNvPr id="20" name="TextBox 20"/>
          <p:cNvSpPr txBox="1"/>
          <p:nvPr/>
        </p:nvSpPr>
        <p:spPr>
          <a:xfrm>
            <a:off x="6108253" y="1082008"/>
            <a:ext cx="2943822" cy="1454244"/>
          </a:xfrm>
          <a:prstGeom prst="rect">
            <a:avLst/>
          </a:prstGeom>
        </p:spPr>
        <p:txBody>
          <a:bodyPr wrap="square" lIns="0" tIns="0" rIns="0" bIns="0" rtlCol="0" anchor="t">
            <a:spAutoFit/>
          </a:bodyPr>
          <a:lstStyle/>
          <a:p>
            <a:pPr algn="ctr">
              <a:lnSpc>
                <a:spcPts val="2940"/>
              </a:lnSpc>
            </a:pPr>
            <a:r>
              <a:rPr lang="en-US" dirty="0">
                <a:solidFill>
                  <a:srgbClr val="000000"/>
                </a:solidFill>
                <a:latin typeface="Open Sans"/>
              </a:rPr>
              <a:t>This term in computing we will be learning about word processing and creating PowerPoint presentations.</a:t>
            </a:r>
          </a:p>
        </p:txBody>
      </p:sp>
      <p:sp>
        <p:nvSpPr>
          <p:cNvPr id="21" name="TextBox 21"/>
          <p:cNvSpPr txBox="1"/>
          <p:nvPr/>
        </p:nvSpPr>
        <p:spPr>
          <a:xfrm>
            <a:off x="8307582" y="3067085"/>
            <a:ext cx="2269219" cy="1819537"/>
          </a:xfrm>
          <a:prstGeom prst="rect">
            <a:avLst/>
          </a:prstGeom>
        </p:spPr>
        <p:txBody>
          <a:bodyPr wrap="square" lIns="0" tIns="0" rIns="0" bIns="0" rtlCol="0" anchor="t">
            <a:spAutoFit/>
          </a:bodyPr>
          <a:lstStyle/>
          <a:p>
            <a:pPr algn="ctr">
              <a:lnSpc>
                <a:spcPts val="2940"/>
              </a:lnSpc>
            </a:pPr>
            <a:r>
              <a:rPr lang="en-US" sz="1600" dirty="0">
                <a:solidFill>
                  <a:srgbClr val="000000"/>
                </a:solidFill>
                <a:latin typeface="Open Sans"/>
              </a:rPr>
              <a:t>PE day: Tuesday</a:t>
            </a:r>
          </a:p>
          <a:p>
            <a:pPr algn="ctr">
              <a:lnSpc>
                <a:spcPts val="2940"/>
              </a:lnSpc>
            </a:pPr>
            <a:endParaRPr lang="en-US" sz="1600" dirty="0">
              <a:solidFill>
                <a:srgbClr val="000000"/>
              </a:solidFill>
              <a:latin typeface="Open Sans"/>
            </a:endParaRPr>
          </a:p>
          <a:p>
            <a:pPr algn="ctr">
              <a:lnSpc>
                <a:spcPts val="2940"/>
              </a:lnSpc>
            </a:pPr>
            <a:r>
              <a:rPr lang="en-US" sz="1600" dirty="0">
                <a:solidFill>
                  <a:srgbClr val="000000"/>
                </a:solidFill>
                <a:latin typeface="Open Sans"/>
              </a:rPr>
              <a:t>Our PE this term will focus on basketball and dance.</a:t>
            </a:r>
          </a:p>
        </p:txBody>
      </p:sp>
      <p:pic>
        <p:nvPicPr>
          <p:cNvPr id="22" name="Picture 22"/>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8631681" y="5660025"/>
            <a:ext cx="1748027" cy="1832239"/>
          </a:xfrm>
          <a:prstGeom prst="rect">
            <a:avLst/>
          </a:prstGeom>
        </p:spPr>
      </p:pic>
      <p:sp>
        <p:nvSpPr>
          <p:cNvPr id="23" name="TextBox 23"/>
          <p:cNvSpPr txBox="1"/>
          <p:nvPr/>
        </p:nvSpPr>
        <p:spPr>
          <a:xfrm>
            <a:off x="8585626" y="6002572"/>
            <a:ext cx="1951756" cy="356235"/>
          </a:xfrm>
          <a:prstGeom prst="rect">
            <a:avLst/>
          </a:prstGeom>
        </p:spPr>
        <p:txBody>
          <a:bodyPr lIns="0" tIns="0" rIns="0" bIns="0" rtlCol="0" anchor="t">
            <a:spAutoFit/>
          </a:bodyPr>
          <a:lstStyle/>
          <a:p>
            <a:pPr algn="ctr">
              <a:lnSpc>
                <a:spcPts val="2940"/>
              </a:lnSpc>
            </a:pPr>
            <a:r>
              <a:rPr lang="en-US" sz="2100">
                <a:solidFill>
                  <a:srgbClr val="000000"/>
                </a:solidFill>
                <a:latin typeface="Open Sans"/>
              </a:rPr>
              <a:t>Add here  </a:t>
            </a:r>
          </a:p>
        </p:txBody>
      </p:sp>
      <p:pic>
        <p:nvPicPr>
          <p:cNvPr id="27" name="Picture 27"/>
          <p:cNvPicPr>
            <a:picLocks noChangeAspect="1"/>
          </p:cNvPicPr>
          <p:nvPr/>
        </p:nvPicPr>
        <p:blipFill>
          <a:blip r:embed="rId8"/>
          <a:srcRect l="8624" r="30543" b="18158"/>
          <a:stretch>
            <a:fillRect/>
          </a:stretch>
        </p:blipFill>
        <p:spPr>
          <a:xfrm>
            <a:off x="5582897" y="4401342"/>
            <a:ext cx="2342433" cy="2781127"/>
          </a:xfrm>
          <a:prstGeom prst="rect">
            <a:avLst/>
          </a:prstGeom>
        </p:spPr>
      </p:pic>
      <p:pic>
        <p:nvPicPr>
          <p:cNvPr id="28" name="Picture 28"/>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a:off x="5829809" y="4018337"/>
            <a:ext cx="2138217" cy="542573"/>
          </a:xfrm>
          <a:prstGeom prst="rect">
            <a:avLst/>
          </a:prstGeom>
        </p:spPr>
      </p:pic>
      <p:sp>
        <p:nvSpPr>
          <p:cNvPr id="29" name="TextBox 29"/>
          <p:cNvSpPr txBox="1"/>
          <p:nvPr/>
        </p:nvSpPr>
        <p:spPr>
          <a:xfrm>
            <a:off x="6327634" y="4129322"/>
            <a:ext cx="1087535" cy="320601"/>
          </a:xfrm>
          <a:prstGeom prst="rect">
            <a:avLst/>
          </a:prstGeom>
        </p:spPr>
        <p:txBody>
          <a:bodyPr wrap="square" lIns="0" tIns="0" rIns="0" bIns="0" rtlCol="0" anchor="t">
            <a:spAutoFit/>
          </a:bodyPr>
          <a:lstStyle/>
          <a:p>
            <a:pPr algn="ctr">
              <a:lnSpc>
                <a:spcPts val="2520"/>
              </a:lnSpc>
            </a:pPr>
            <a:r>
              <a:rPr lang="en-US" sz="1800" dirty="0">
                <a:solidFill>
                  <a:srgbClr val="000000"/>
                </a:solidFill>
                <a:latin typeface="Open Sans Bold"/>
              </a:rPr>
              <a:t>SCIENCE</a:t>
            </a:r>
          </a:p>
        </p:txBody>
      </p:sp>
      <p:pic>
        <p:nvPicPr>
          <p:cNvPr id="30" name="Picture 30"/>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2383623" y="4979907"/>
            <a:ext cx="2980341" cy="2401563"/>
          </a:xfrm>
          <a:prstGeom prst="rect">
            <a:avLst/>
          </a:prstGeom>
        </p:spPr>
      </p:pic>
      <p:pic>
        <p:nvPicPr>
          <p:cNvPr id="31" name="Picture 31"/>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a:off x="2699478" y="4557895"/>
            <a:ext cx="2138217" cy="542573"/>
          </a:xfrm>
          <a:prstGeom prst="rect">
            <a:avLst/>
          </a:prstGeom>
        </p:spPr>
      </p:pic>
      <p:sp>
        <p:nvSpPr>
          <p:cNvPr id="32" name="TextBox 32"/>
          <p:cNvSpPr txBox="1"/>
          <p:nvPr/>
        </p:nvSpPr>
        <p:spPr>
          <a:xfrm>
            <a:off x="3103856" y="4624807"/>
            <a:ext cx="1379601" cy="300082"/>
          </a:xfrm>
          <a:prstGeom prst="rect">
            <a:avLst/>
          </a:prstGeom>
        </p:spPr>
        <p:txBody>
          <a:bodyPr wrap="square" lIns="0" tIns="0" rIns="0" bIns="0" rtlCol="0" anchor="t">
            <a:spAutoFit/>
          </a:bodyPr>
          <a:lstStyle/>
          <a:p>
            <a:pPr algn="ctr">
              <a:lnSpc>
                <a:spcPts val="2520"/>
              </a:lnSpc>
            </a:pPr>
            <a:r>
              <a:rPr lang="en-US" sz="1800" dirty="0">
                <a:solidFill>
                  <a:srgbClr val="000000"/>
                </a:solidFill>
                <a:latin typeface="Open Sans Bold"/>
              </a:rPr>
              <a:t>HISTORY </a:t>
            </a:r>
          </a:p>
        </p:txBody>
      </p:sp>
      <p:pic>
        <p:nvPicPr>
          <p:cNvPr id="33" name="Picture 33"/>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8190576" y="5288550"/>
            <a:ext cx="2292835" cy="2013214"/>
          </a:xfrm>
          <a:prstGeom prst="rect">
            <a:avLst/>
          </a:prstGeom>
        </p:spPr>
      </p:pic>
      <p:sp>
        <p:nvSpPr>
          <p:cNvPr id="35" name="TextBox 35"/>
          <p:cNvSpPr txBox="1"/>
          <p:nvPr/>
        </p:nvSpPr>
        <p:spPr>
          <a:xfrm>
            <a:off x="2601419" y="5106043"/>
            <a:ext cx="2832125" cy="2178160"/>
          </a:xfrm>
          <a:prstGeom prst="rect">
            <a:avLst/>
          </a:prstGeom>
        </p:spPr>
        <p:txBody>
          <a:bodyPr wrap="square" lIns="0" tIns="0" rIns="0" bIns="0" rtlCol="0" anchor="t">
            <a:spAutoFit/>
          </a:bodyPr>
          <a:lstStyle/>
          <a:p>
            <a:pPr algn="ctr">
              <a:lnSpc>
                <a:spcPts val="2940"/>
              </a:lnSpc>
            </a:pPr>
            <a:r>
              <a:rPr lang="en-US" sz="1200" dirty="0">
                <a:solidFill>
                  <a:srgbClr val="000000"/>
                </a:solidFill>
                <a:latin typeface="Open Sans"/>
              </a:rPr>
              <a:t>Our topic for history this term is “Explorers”. We will find out about  Christopher Columbus, Amelia Earhart, Matthew Henson and Neil Armstrong. We will think about the impact of their exploration.</a:t>
            </a:r>
          </a:p>
        </p:txBody>
      </p:sp>
      <p:sp>
        <p:nvSpPr>
          <p:cNvPr id="36" name="TextBox 36"/>
          <p:cNvSpPr txBox="1"/>
          <p:nvPr/>
        </p:nvSpPr>
        <p:spPr>
          <a:xfrm>
            <a:off x="5829809" y="4924889"/>
            <a:ext cx="1951756" cy="2207912"/>
          </a:xfrm>
          <a:prstGeom prst="rect">
            <a:avLst/>
          </a:prstGeom>
        </p:spPr>
        <p:txBody>
          <a:bodyPr lIns="0" tIns="0" rIns="0" bIns="0" rtlCol="0" anchor="t">
            <a:spAutoFit/>
          </a:bodyPr>
          <a:lstStyle/>
          <a:p>
            <a:pPr algn="ctr">
              <a:lnSpc>
                <a:spcPts val="2940"/>
              </a:lnSpc>
            </a:pPr>
            <a:r>
              <a:rPr lang="en-US" sz="2100" dirty="0">
                <a:solidFill>
                  <a:srgbClr val="000000"/>
                </a:solidFill>
                <a:latin typeface="Open Sans"/>
              </a:rPr>
              <a:t>In science this term we will be learning about  materials and their properties.</a:t>
            </a:r>
          </a:p>
        </p:txBody>
      </p:sp>
      <p:sp>
        <p:nvSpPr>
          <p:cNvPr id="37" name="TextBox 37"/>
          <p:cNvSpPr txBox="1"/>
          <p:nvPr/>
        </p:nvSpPr>
        <p:spPr>
          <a:xfrm>
            <a:off x="8320380" y="5575230"/>
            <a:ext cx="2113859" cy="1292662"/>
          </a:xfrm>
          <a:prstGeom prst="rect">
            <a:avLst/>
          </a:prstGeom>
        </p:spPr>
        <p:txBody>
          <a:bodyPr wrap="square" lIns="0" tIns="0" rIns="0" bIns="0" rtlCol="0" anchor="t">
            <a:spAutoFit/>
          </a:bodyPr>
          <a:lstStyle/>
          <a:p>
            <a:pPr algn="ctr"/>
            <a:r>
              <a:rPr lang="en-US" sz="1400" dirty="0">
                <a:solidFill>
                  <a:srgbClr val="000000"/>
                </a:solidFill>
                <a:latin typeface="Open Sans"/>
              </a:rPr>
              <a:t>Book change will continue to take place on a Friday. </a:t>
            </a:r>
          </a:p>
          <a:p>
            <a:pPr algn="ctr"/>
            <a:r>
              <a:rPr lang="en-US" sz="1400" dirty="0">
                <a:solidFill>
                  <a:srgbClr val="000000"/>
                </a:solidFill>
                <a:latin typeface="Open Sans"/>
              </a:rPr>
              <a:t>Please continue to login to </a:t>
            </a:r>
            <a:r>
              <a:rPr lang="en-US" sz="1400" dirty="0" err="1">
                <a:solidFill>
                  <a:srgbClr val="000000"/>
                </a:solidFill>
                <a:latin typeface="Open Sans"/>
              </a:rPr>
              <a:t>EdShed</a:t>
            </a:r>
            <a:r>
              <a:rPr lang="en-US" sz="1400" dirty="0">
                <a:solidFill>
                  <a:srgbClr val="000000"/>
                </a:solidFill>
                <a:latin typeface="Open Sans"/>
              </a:rPr>
              <a:t> and TTRS/Numbots regularly.</a:t>
            </a:r>
          </a:p>
        </p:txBody>
      </p:sp>
      <p:pic>
        <p:nvPicPr>
          <p:cNvPr id="38" name="Picture 38"/>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a:off x="8341935" y="4908604"/>
            <a:ext cx="2138217" cy="542573"/>
          </a:xfrm>
          <a:prstGeom prst="rect">
            <a:avLst/>
          </a:prstGeom>
        </p:spPr>
      </p:pic>
      <p:sp>
        <p:nvSpPr>
          <p:cNvPr id="39" name="TextBox 39"/>
          <p:cNvSpPr txBox="1"/>
          <p:nvPr/>
        </p:nvSpPr>
        <p:spPr>
          <a:xfrm>
            <a:off x="8465962" y="5021592"/>
            <a:ext cx="1890165" cy="300082"/>
          </a:xfrm>
          <a:prstGeom prst="rect">
            <a:avLst/>
          </a:prstGeom>
        </p:spPr>
        <p:txBody>
          <a:bodyPr wrap="square" lIns="0" tIns="0" rIns="0" bIns="0" rtlCol="0" anchor="t">
            <a:spAutoFit/>
          </a:bodyPr>
          <a:lstStyle/>
          <a:p>
            <a:pPr algn="ctr">
              <a:lnSpc>
                <a:spcPts val="2520"/>
              </a:lnSpc>
            </a:pPr>
            <a:r>
              <a:rPr lang="en-US" dirty="0">
                <a:solidFill>
                  <a:srgbClr val="000000"/>
                </a:solidFill>
                <a:latin typeface="Open Sans Bold"/>
              </a:rPr>
              <a:t>Home Learning</a:t>
            </a:r>
            <a:r>
              <a:rPr lang="en-US" sz="1800" dirty="0">
                <a:solidFill>
                  <a:srgbClr val="000000"/>
                </a:solidFill>
                <a:latin typeface="Open Sans Bold"/>
              </a:rPr>
              <a:t> </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8b33755d-08ae-413b-a6d7-2c8ef28c99bd" xsi:nil="true"/>
    <lcf76f155ced4ddcb4097134ff3c332f xmlns="f00701a2-7724-4efd-af13-a623fff13b57">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065100DCEBB45F418B92013B39796FB7" ma:contentTypeVersion="18" ma:contentTypeDescription="Create a new document." ma:contentTypeScope="" ma:versionID="0661f7cd3706ba7c827c62dcd3e42421">
  <xsd:schema xmlns:xsd="http://www.w3.org/2001/XMLSchema" xmlns:xs="http://www.w3.org/2001/XMLSchema" xmlns:p="http://schemas.microsoft.com/office/2006/metadata/properties" xmlns:ns2="f00701a2-7724-4efd-af13-a623fff13b57" xmlns:ns3="0ff44e97-233f-4fc8-9d97-fac65850ace2" xmlns:ns4="8b33755d-08ae-413b-a6d7-2c8ef28c99bd" targetNamespace="http://schemas.microsoft.com/office/2006/metadata/properties" ma:root="true" ma:fieldsID="d4f6ae4ee978eab5328c1483f908388a" ns2:_="" ns3:_="" ns4:_="">
    <xsd:import namespace="f00701a2-7724-4efd-af13-a623fff13b57"/>
    <xsd:import namespace="0ff44e97-233f-4fc8-9d97-fac65850ace2"/>
    <xsd:import namespace="8b33755d-08ae-413b-a6d7-2c8ef28c99bd"/>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AutoKeyPoints" minOccurs="0"/>
                <xsd:element ref="ns2:MediaServiceKeyPoints" minOccurs="0"/>
                <xsd:element ref="ns2:MediaServiceDateTaken" minOccurs="0"/>
                <xsd:element ref="ns3:SharedWithUsers" minOccurs="0"/>
                <xsd:element ref="ns3:SharedWithDetails" minOccurs="0"/>
                <xsd:element ref="ns2:MediaServiceLocation" minOccurs="0"/>
                <xsd:element ref="ns2:MediaLengthInSeconds" minOccurs="0"/>
                <xsd:element ref="ns2:lcf76f155ced4ddcb4097134ff3c332f" minOccurs="0"/>
                <xsd:element ref="ns4: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00701a2-7724-4efd-af13-a623fff13b5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8422a0c0-09fb-454b-a86e-287da879bbaf"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ff44e97-233f-4fc8-9d97-fac65850ace2"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8b33755d-08ae-413b-a6d7-2c8ef28c99bd"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fe55b9c5-c8d0-4845-bec5-b52a093863a3}" ma:internalName="TaxCatchAll" ma:showField="CatchAllData" ma:web="8b33755d-08ae-413b-a6d7-2c8ef28c99b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8E397E4-BC17-4A61-A7A5-57DCCF171E4B}">
  <ds:schemaRefs>
    <ds:schemaRef ds:uri="http://schemas.microsoft.com/office/2006/metadata/properties"/>
    <ds:schemaRef ds:uri="http://schemas.microsoft.com/office/infopath/2007/PartnerControls"/>
    <ds:schemaRef ds:uri="8b33755d-08ae-413b-a6d7-2c8ef28c99bd"/>
    <ds:schemaRef ds:uri="f00701a2-7724-4efd-af13-a623fff13b57"/>
  </ds:schemaRefs>
</ds:datastoreItem>
</file>

<file path=customXml/itemProps2.xml><?xml version="1.0" encoding="utf-8"?>
<ds:datastoreItem xmlns:ds="http://schemas.openxmlformats.org/officeDocument/2006/customXml" ds:itemID="{97E324C7-9828-4349-9FB2-12901122C782}">
  <ds:schemaRefs>
    <ds:schemaRef ds:uri="http://schemas.microsoft.com/sharepoint/v3/contenttype/forms"/>
  </ds:schemaRefs>
</ds:datastoreItem>
</file>

<file path=customXml/itemProps3.xml><?xml version="1.0" encoding="utf-8"?>
<ds:datastoreItem xmlns:ds="http://schemas.openxmlformats.org/officeDocument/2006/customXml" ds:itemID="{7F0FF2C5-1808-4363-97CA-8E4562FF3B7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00701a2-7724-4efd-af13-a623fff13b57"/>
    <ds:schemaRef ds:uri="0ff44e97-233f-4fc8-9d97-fac65850ace2"/>
    <ds:schemaRef ds:uri="8b33755d-08ae-413b-a6d7-2c8ef28c99b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14416</TotalTime>
  <Words>363</Words>
  <Application>Microsoft Office PowerPoint</Application>
  <PresentationFormat>Custom</PresentationFormat>
  <Paragraphs>39</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Open Sans</vt:lpstr>
      <vt:lpstr>Open Sans Bold</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1 Autumn Term 1</dc:title>
  <dc:creator>Serpin Childs</dc:creator>
  <cp:lastModifiedBy>Karen Edwards</cp:lastModifiedBy>
  <cp:revision>23</cp:revision>
  <dcterms:created xsi:type="dcterms:W3CDTF">2006-08-16T00:00:00Z</dcterms:created>
  <dcterms:modified xsi:type="dcterms:W3CDTF">2025-12-10T09:25:04Z</dcterms:modified>
  <dc:identifier>DAFISkYPPMo</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0x010100065100DCEBB45F418B92013B39796FB7</vt:lpwstr>
  </property>
</Properties>
</file>