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66" r:id="rId5"/>
    <p:sldId id="267" r:id="rId6"/>
  </p:sldIdLst>
  <p:sldSz cx="10693400" cy="7556500"/>
  <p:notesSz cx="6858000" cy="9144000"/>
  <p:embeddedFontLst>
    <p:embeddedFont>
      <p:font typeface="Calibri" panose="020F0502020204030204" pitchFamily="34" charset="0"/>
      <p:regular r:id="rId7"/>
      <p:bold r:id="rId8"/>
      <p:italic r:id="rId9"/>
      <p:boldItalic r:id="rId10"/>
    </p:embeddedFont>
    <p:embeddedFont>
      <p:font typeface="Open Sans" panose="020B0606030504020204" pitchFamily="34" charset="0"/>
      <p:regular r:id="rId11"/>
      <p:bold r:id="rId12"/>
      <p:italic r:id="rId13"/>
      <p:boldItalic r:id="rId14"/>
    </p:embeddedFont>
    <p:embeddedFont>
      <p:font typeface="Open Sans Bold" panose="020B0806030504020204" charset="0"/>
      <p:regular r:id="rId15"/>
      <p:bold r:id="rId16"/>
    </p:embeddedFont>
    <p:embeddedFont>
      <p:font typeface="Segoe UI" panose="020B0502040204020203" pitchFamily="34" charset="0"/>
      <p:regular r:id="rId17"/>
      <p:bold r:id="rId18"/>
      <p:italic r:id="rId19"/>
      <p:boldItalic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1362" y="4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font" Target="fonts/font12.fntdata"/><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font" Target="fonts/font11.fntdata"/><Relationship Id="rId2" Type="http://schemas.openxmlformats.org/officeDocument/2006/relationships/customXml" Target="../customXml/item2.xml"/><Relationship Id="rId16" Type="http://schemas.openxmlformats.org/officeDocument/2006/relationships/font" Target="fonts/font10.fntdata"/><Relationship Id="rId20" Type="http://schemas.openxmlformats.org/officeDocument/2006/relationships/font" Target="fonts/font1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5.fntdata"/><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font" Target="fonts/font9.fntdata"/><Relationship Id="rId23" Type="http://schemas.openxmlformats.org/officeDocument/2006/relationships/theme" Target="theme/theme1.xml"/><Relationship Id="rId10" Type="http://schemas.openxmlformats.org/officeDocument/2006/relationships/font" Target="fonts/font4.fntdata"/><Relationship Id="rId19"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5/21/2026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6.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3.png"/><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7100" t="1467" r="7064" b="1553"/>
          <a:stretch>
            <a:fillRect/>
          </a:stretch>
        </p:blipFill>
        <p:spPr>
          <a:xfrm>
            <a:off x="47435" y="0"/>
            <a:ext cx="10693400" cy="7556500"/>
          </a:xfrm>
          <a:prstGeom prst="rect">
            <a:avLst/>
          </a:prstGeom>
        </p:spPr>
      </p:pic>
      <p:pic>
        <p:nvPicPr>
          <p:cNvPr id="3" name="Picture 3"/>
          <p:cNvPicPr>
            <a:picLocks noChangeAspect="1"/>
          </p:cNvPicPr>
          <p:nvPr/>
        </p:nvPicPr>
        <p:blipFill>
          <a:blip r:embed="rId3"/>
          <a:srcRect/>
          <a:stretch>
            <a:fillRect/>
          </a:stretch>
        </p:blipFill>
        <p:spPr>
          <a:xfrm>
            <a:off x="8908204" y="0"/>
            <a:ext cx="1737761" cy="1302861"/>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168541" cy="890924"/>
          </a:xfrm>
          <a:prstGeom prst="rect">
            <a:avLst/>
          </a:prstGeom>
        </p:spPr>
      </p:pic>
      <p:pic>
        <p:nvPicPr>
          <p:cNvPr id="5" name="Picture 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54877" y="1031574"/>
            <a:ext cx="2138217" cy="542573"/>
          </a:xfrm>
          <a:prstGeom prst="rect">
            <a:avLst/>
          </a:prstGeom>
        </p:spPr>
      </p:pic>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5168541" y="630601"/>
            <a:ext cx="2138217" cy="542573"/>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122273" y="1331436"/>
            <a:ext cx="2138217" cy="542573"/>
          </a:xfrm>
          <a:prstGeom prst="rect">
            <a:avLst/>
          </a:prstGeom>
        </p:spPr>
      </p:pic>
      <p:pic>
        <p:nvPicPr>
          <p:cNvPr id="8" name="Picture 8"/>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3193095" y="788243"/>
            <a:ext cx="4402258" cy="4614338"/>
          </a:xfrm>
          <a:prstGeom prst="rect">
            <a:avLst/>
          </a:prstGeom>
        </p:spPr>
      </p:pic>
      <p:pic>
        <p:nvPicPr>
          <p:cNvPr id="9" name="Picture 9"/>
          <p:cNvPicPr>
            <a:picLocks noChangeAspect="1"/>
          </p:cNvPicPr>
          <p:nvPr/>
        </p:nvPicPr>
        <p:blipFill>
          <a:blip r:embed="rId10"/>
          <a:srcRect l="21981" r="33268"/>
          <a:stretch>
            <a:fillRect/>
          </a:stretch>
        </p:blipFill>
        <p:spPr>
          <a:xfrm>
            <a:off x="226892" y="1219669"/>
            <a:ext cx="3238687" cy="6386826"/>
          </a:xfrm>
          <a:prstGeom prst="rect">
            <a:avLst/>
          </a:prstGeom>
        </p:spPr>
      </p:pic>
      <p:pic>
        <p:nvPicPr>
          <p:cNvPr id="10" name="Picture 10"/>
          <p:cNvPicPr>
            <a:picLocks noChangeAspect="1"/>
          </p:cNvPicPr>
          <p:nvPr/>
        </p:nvPicPr>
        <p:blipFill>
          <a:blip r:embed="rId11"/>
          <a:srcRect l="2767" r="15886" b="17484"/>
          <a:stretch>
            <a:fillRect/>
          </a:stretch>
        </p:blipFill>
        <p:spPr>
          <a:xfrm>
            <a:off x="7763218" y="1798430"/>
            <a:ext cx="2748431" cy="3650335"/>
          </a:xfrm>
          <a:prstGeom prst="rect">
            <a:avLst/>
          </a:prstGeom>
        </p:spPr>
      </p:pic>
      <p:grpSp>
        <p:nvGrpSpPr>
          <p:cNvPr id="17" name="Group 17"/>
          <p:cNvGrpSpPr>
            <a:grpSpLocks noChangeAspect="1"/>
          </p:cNvGrpSpPr>
          <p:nvPr/>
        </p:nvGrpSpPr>
        <p:grpSpPr>
          <a:xfrm>
            <a:off x="8908204" y="5448766"/>
            <a:ext cx="1352287" cy="1324225"/>
            <a:chOff x="-72390" y="7620"/>
            <a:chExt cx="6487160" cy="6352540"/>
          </a:xfrm>
        </p:grpSpPr>
        <p:sp>
          <p:nvSpPr>
            <p:cNvPr id="18" name="Freeform 18"/>
            <p:cNvSpPr/>
            <p:nvPr/>
          </p:nvSpPr>
          <p:spPr>
            <a:xfrm>
              <a:off x="-72390" y="7620"/>
              <a:ext cx="6487160" cy="6352540"/>
            </a:xfrm>
            <a:custGeom>
              <a:avLst/>
              <a:gdLst/>
              <a:ahLst/>
              <a:cxnLst/>
              <a:rect l="l" t="t" r="r" b="b"/>
              <a:pathLst>
                <a:path w="6487160" h="6352540">
                  <a:moveTo>
                    <a:pt x="6322060" y="3176270"/>
                  </a:moveTo>
                  <a:cubicBezTo>
                    <a:pt x="6322060" y="2844800"/>
                    <a:pt x="6487160" y="2493010"/>
                    <a:pt x="6385560" y="2194560"/>
                  </a:cubicBezTo>
                  <a:cubicBezTo>
                    <a:pt x="6281420" y="1884680"/>
                    <a:pt x="5928360" y="1694180"/>
                    <a:pt x="5734050" y="1436370"/>
                  </a:cubicBezTo>
                  <a:cubicBezTo>
                    <a:pt x="5537200" y="1176020"/>
                    <a:pt x="5455920" y="796290"/>
                    <a:pt x="5185410" y="607060"/>
                  </a:cubicBezTo>
                  <a:cubicBezTo>
                    <a:pt x="4917440" y="420370"/>
                    <a:pt x="4517390" y="462280"/>
                    <a:pt x="4196080" y="360680"/>
                  </a:cubicBezTo>
                  <a:cubicBezTo>
                    <a:pt x="3884930" y="264160"/>
                    <a:pt x="3589020" y="0"/>
                    <a:pt x="3244850" y="0"/>
                  </a:cubicBezTo>
                  <a:cubicBezTo>
                    <a:pt x="2900680" y="0"/>
                    <a:pt x="2603500" y="262890"/>
                    <a:pt x="2293620" y="360680"/>
                  </a:cubicBezTo>
                  <a:cubicBezTo>
                    <a:pt x="1972310" y="461010"/>
                    <a:pt x="1570990" y="419100"/>
                    <a:pt x="1303020" y="607060"/>
                  </a:cubicBezTo>
                  <a:cubicBezTo>
                    <a:pt x="1032510" y="796290"/>
                    <a:pt x="951230" y="1176020"/>
                    <a:pt x="754380" y="1436370"/>
                  </a:cubicBezTo>
                  <a:cubicBezTo>
                    <a:pt x="558800" y="1694180"/>
                    <a:pt x="207010" y="1884680"/>
                    <a:pt x="101600" y="2194560"/>
                  </a:cubicBezTo>
                  <a:cubicBezTo>
                    <a:pt x="1270" y="2493010"/>
                    <a:pt x="165100" y="2844800"/>
                    <a:pt x="165100" y="3176270"/>
                  </a:cubicBezTo>
                  <a:cubicBezTo>
                    <a:pt x="165100" y="3507740"/>
                    <a:pt x="0" y="3859530"/>
                    <a:pt x="101600" y="4157980"/>
                  </a:cubicBezTo>
                  <a:cubicBezTo>
                    <a:pt x="205740" y="4467860"/>
                    <a:pt x="558800" y="4658360"/>
                    <a:pt x="753110" y="4916170"/>
                  </a:cubicBezTo>
                  <a:cubicBezTo>
                    <a:pt x="949960" y="5176520"/>
                    <a:pt x="1031240" y="5556250"/>
                    <a:pt x="1301750" y="5745480"/>
                  </a:cubicBezTo>
                  <a:cubicBezTo>
                    <a:pt x="1569720" y="5933440"/>
                    <a:pt x="1969770" y="5891530"/>
                    <a:pt x="2292350" y="5991860"/>
                  </a:cubicBezTo>
                  <a:cubicBezTo>
                    <a:pt x="2603500" y="6088380"/>
                    <a:pt x="2899410" y="6352540"/>
                    <a:pt x="3243580" y="6352540"/>
                  </a:cubicBezTo>
                  <a:cubicBezTo>
                    <a:pt x="3587750" y="6352540"/>
                    <a:pt x="3884930" y="6089650"/>
                    <a:pt x="4194810" y="5991860"/>
                  </a:cubicBezTo>
                  <a:cubicBezTo>
                    <a:pt x="4516120" y="5891530"/>
                    <a:pt x="4917440" y="5933440"/>
                    <a:pt x="5185410" y="5745480"/>
                  </a:cubicBezTo>
                  <a:cubicBezTo>
                    <a:pt x="5455920" y="5556250"/>
                    <a:pt x="5537200" y="5176520"/>
                    <a:pt x="5734050" y="4916170"/>
                  </a:cubicBezTo>
                  <a:cubicBezTo>
                    <a:pt x="5929630" y="4658360"/>
                    <a:pt x="6281420" y="4467860"/>
                    <a:pt x="6385560" y="4157980"/>
                  </a:cubicBezTo>
                  <a:cubicBezTo>
                    <a:pt x="6487160" y="3858260"/>
                    <a:pt x="6322060" y="3506470"/>
                    <a:pt x="6322060" y="3176270"/>
                  </a:cubicBezTo>
                  <a:close/>
                </a:path>
              </a:pathLst>
            </a:custGeom>
            <a:solidFill>
              <a:srgbClr val="998A8E"/>
            </a:solidFill>
          </p:spPr>
        </p:sp>
      </p:grpSp>
      <p:sp>
        <p:nvSpPr>
          <p:cNvPr id="19" name="TextBox 19"/>
          <p:cNvSpPr txBox="1"/>
          <p:nvPr/>
        </p:nvSpPr>
        <p:spPr>
          <a:xfrm>
            <a:off x="914401" y="209328"/>
            <a:ext cx="3314480" cy="370935"/>
          </a:xfrm>
          <a:prstGeom prst="rect">
            <a:avLst/>
          </a:prstGeom>
        </p:spPr>
        <p:txBody>
          <a:bodyPr wrap="square" lIns="0" tIns="0" rIns="0" bIns="0" rtlCol="0" anchor="t">
            <a:spAutoFit/>
          </a:bodyPr>
          <a:lstStyle/>
          <a:p>
            <a:pPr algn="ctr">
              <a:lnSpc>
                <a:spcPts val="3079"/>
              </a:lnSpc>
            </a:pPr>
            <a:r>
              <a:rPr lang="en-US" sz="2199">
                <a:solidFill>
                  <a:srgbClr val="000000"/>
                </a:solidFill>
                <a:latin typeface="Open Sans Bold"/>
              </a:rPr>
              <a:t>EYFS  Summer Term 6 </a:t>
            </a:r>
          </a:p>
        </p:txBody>
      </p:sp>
      <p:sp>
        <p:nvSpPr>
          <p:cNvPr id="20" name="TextBox 20"/>
          <p:cNvSpPr txBox="1"/>
          <p:nvPr/>
        </p:nvSpPr>
        <p:spPr>
          <a:xfrm>
            <a:off x="5715412" y="739010"/>
            <a:ext cx="1044476"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ENGLISH </a:t>
            </a:r>
          </a:p>
        </p:txBody>
      </p:sp>
      <p:sp>
        <p:nvSpPr>
          <p:cNvPr id="21" name="TextBox 21"/>
          <p:cNvSpPr txBox="1"/>
          <p:nvPr/>
        </p:nvSpPr>
        <p:spPr>
          <a:xfrm>
            <a:off x="8704492" y="1472675"/>
            <a:ext cx="86588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MATHS </a:t>
            </a:r>
          </a:p>
        </p:txBody>
      </p:sp>
      <p:sp>
        <p:nvSpPr>
          <p:cNvPr id="22" name="TextBox 22"/>
          <p:cNvSpPr txBox="1"/>
          <p:nvPr/>
        </p:nvSpPr>
        <p:spPr>
          <a:xfrm>
            <a:off x="1296725" y="1144599"/>
            <a:ext cx="1654522"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KEY MESSAGES</a:t>
            </a:r>
          </a:p>
        </p:txBody>
      </p:sp>
      <p:sp>
        <p:nvSpPr>
          <p:cNvPr id="23" name="TextBox 23"/>
          <p:cNvSpPr txBox="1"/>
          <p:nvPr/>
        </p:nvSpPr>
        <p:spPr>
          <a:xfrm>
            <a:off x="3922778" y="1356801"/>
            <a:ext cx="3383980" cy="348429"/>
          </a:xfrm>
          <a:prstGeom prst="rect">
            <a:avLst/>
          </a:prstGeom>
        </p:spPr>
        <p:txBody>
          <a:bodyPr lIns="0" tIns="0" rIns="0" bIns="0" rtlCol="0" anchor="t">
            <a:spAutoFit/>
          </a:bodyPr>
          <a:lstStyle/>
          <a:p>
            <a:pPr algn="ctr">
              <a:lnSpc>
                <a:spcPts val="2940"/>
              </a:lnSpc>
            </a:pPr>
            <a:endParaRPr lang="en-US" sz="2100">
              <a:solidFill>
                <a:srgbClr val="000000"/>
              </a:solidFill>
              <a:latin typeface="Open Sans"/>
            </a:endParaRPr>
          </a:p>
        </p:txBody>
      </p:sp>
      <p:sp>
        <p:nvSpPr>
          <p:cNvPr id="24" name="TextBox 24"/>
          <p:cNvSpPr txBox="1"/>
          <p:nvPr/>
        </p:nvSpPr>
        <p:spPr>
          <a:xfrm>
            <a:off x="387908" y="1800472"/>
            <a:ext cx="2916653" cy="720325"/>
          </a:xfrm>
          <a:prstGeom prst="rect">
            <a:avLst/>
          </a:prstGeom>
        </p:spPr>
        <p:txBody>
          <a:bodyPr lIns="0" tIns="0" rIns="0" bIns="0" rtlCol="0" anchor="t">
            <a:spAutoFit/>
          </a:bodyPr>
          <a:lstStyle/>
          <a:p>
            <a:pPr algn="ctr">
              <a:lnSpc>
                <a:spcPts val="2940"/>
              </a:lnSpc>
            </a:pPr>
            <a:endParaRPr lang="en-GB"/>
          </a:p>
          <a:p>
            <a:pPr algn="ctr">
              <a:lnSpc>
                <a:spcPts val="2940"/>
              </a:lnSpc>
            </a:pPr>
            <a:endParaRPr lang="en-US" sz="2100">
              <a:solidFill>
                <a:srgbClr val="000000"/>
              </a:solidFill>
              <a:latin typeface="Open Sans"/>
            </a:endParaRPr>
          </a:p>
        </p:txBody>
      </p:sp>
      <p:sp>
        <p:nvSpPr>
          <p:cNvPr id="25" name="TextBox 25"/>
          <p:cNvSpPr txBox="1"/>
          <p:nvPr/>
        </p:nvSpPr>
        <p:spPr>
          <a:xfrm>
            <a:off x="7940130" y="2191967"/>
            <a:ext cx="2502503" cy="348429"/>
          </a:xfrm>
          <a:prstGeom prst="rect">
            <a:avLst/>
          </a:prstGeom>
        </p:spPr>
        <p:txBody>
          <a:bodyPr lIns="0" tIns="0" rIns="0" bIns="0" rtlCol="0" anchor="t">
            <a:spAutoFit/>
          </a:bodyPr>
          <a:lstStyle/>
          <a:p>
            <a:pPr algn="ctr">
              <a:lnSpc>
                <a:spcPts val="2940"/>
              </a:lnSpc>
            </a:pPr>
            <a:r>
              <a:rPr lang="en-US" sz="2100">
                <a:solidFill>
                  <a:srgbClr val="000000"/>
                </a:solidFill>
                <a:latin typeface="Open Sans"/>
              </a:rPr>
              <a:t>.</a:t>
            </a:r>
          </a:p>
        </p:txBody>
      </p:sp>
      <p:sp>
        <p:nvSpPr>
          <p:cNvPr id="26" name="TextBox 26"/>
          <p:cNvSpPr txBox="1"/>
          <p:nvPr/>
        </p:nvSpPr>
        <p:spPr>
          <a:xfrm>
            <a:off x="9075636" y="5745782"/>
            <a:ext cx="1017423" cy="701617"/>
          </a:xfrm>
          <a:prstGeom prst="rect">
            <a:avLst/>
          </a:prstGeom>
        </p:spPr>
        <p:txBody>
          <a:bodyPr lIns="0" tIns="0" rIns="0" bIns="0" rtlCol="0" anchor="t">
            <a:spAutoFit/>
          </a:bodyPr>
          <a:lstStyle/>
          <a:p>
            <a:pPr algn="ctr">
              <a:lnSpc>
                <a:spcPts val="2898"/>
              </a:lnSpc>
            </a:pPr>
            <a:r>
              <a:rPr lang="en-US" sz="2070">
                <a:solidFill>
                  <a:srgbClr val="FFFFFF"/>
                </a:solidFill>
                <a:latin typeface="Open Sans Bold"/>
              </a:rPr>
              <a:t>Term 6 texts </a:t>
            </a:r>
          </a:p>
        </p:txBody>
      </p:sp>
      <p:sp>
        <p:nvSpPr>
          <p:cNvPr id="11" name="Rectangle 10">
            <a:extLst>
              <a:ext uri="{FF2B5EF4-FFF2-40B4-BE49-F238E27FC236}">
                <a16:creationId xmlns:a16="http://schemas.microsoft.com/office/drawing/2014/main" id="{014BCA23-4FBC-4ABD-9029-1FD7382837BC}"/>
              </a:ext>
            </a:extLst>
          </p:cNvPr>
          <p:cNvSpPr/>
          <p:nvPr/>
        </p:nvSpPr>
        <p:spPr>
          <a:xfrm>
            <a:off x="387908" y="2225073"/>
            <a:ext cx="5346700" cy="4524315"/>
          </a:xfrm>
          <a:prstGeom prst="rect">
            <a:avLst/>
          </a:prstGeom>
        </p:spPr>
        <p:txBody>
          <a:bodyPr lIns="91440" tIns="45720" rIns="91440" bIns="45720" anchor="t">
            <a:spAutoFit/>
          </a:bodyPr>
          <a:lstStyle/>
          <a:p>
            <a:r>
              <a:rPr lang="en-GB" dirty="0"/>
              <a:t>Welcome to Term 6 in EYFS!</a:t>
            </a:r>
          </a:p>
          <a:p>
            <a:r>
              <a:rPr lang="en-GB" dirty="0"/>
              <a:t>We can’t believe we are</a:t>
            </a:r>
          </a:p>
          <a:p>
            <a:r>
              <a:rPr lang="en-GB" dirty="0"/>
              <a:t>already in the last term of</a:t>
            </a:r>
            <a:endParaRPr lang="en-GB" dirty="0">
              <a:ea typeface="Calibri"/>
              <a:cs typeface="Calibri"/>
            </a:endParaRPr>
          </a:p>
          <a:p>
            <a:r>
              <a:rPr lang="en-GB" dirty="0"/>
              <a:t>Reception!</a:t>
            </a:r>
          </a:p>
          <a:p>
            <a:r>
              <a:rPr lang="en-GB" dirty="0"/>
              <a:t>As the warmer weather is</a:t>
            </a:r>
          </a:p>
          <a:p>
            <a:r>
              <a:rPr lang="en-GB" dirty="0"/>
              <a:t>finally here, please could you</a:t>
            </a:r>
          </a:p>
          <a:p>
            <a:r>
              <a:rPr lang="en-GB" dirty="0"/>
              <a:t>ensure your child brings a sun</a:t>
            </a:r>
          </a:p>
          <a:p>
            <a:r>
              <a:rPr lang="en-GB" dirty="0"/>
              <a:t>hat and water bottle to school</a:t>
            </a:r>
          </a:p>
          <a:p>
            <a:r>
              <a:rPr lang="en-GB" dirty="0"/>
              <a:t>each day. During the hot</a:t>
            </a:r>
          </a:p>
          <a:p>
            <a:r>
              <a:rPr lang="en-GB" dirty="0"/>
              <a:t>weather please apply sun</a:t>
            </a:r>
          </a:p>
          <a:p>
            <a:r>
              <a:rPr lang="en-GB" dirty="0"/>
              <a:t>cream before school. If you</a:t>
            </a:r>
          </a:p>
          <a:p>
            <a:r>
              <a:rPr lang="en-GB" dirty="0"/>
              <a:t>send your child to school with</a:t>
            </a:r>
          </a:p>
          <a:p>
            <a:r>
              <a:rPr lang="en-GB" dirty="0"/>
              <a:t>sun cream, please ensure that</a:t>
            </a:r>
          </a:p>
          <a:p>
            <a:r>
              <a:rPr lang="en-GB" dirty="0"/>
              <a:t>it is named and that your child</a:t>
            </a:r>
          </a:p>
          <a:p>
            <a:r>
              <a:rPr lang="en-GB" dirty="0"/>
              <a:t>is able to apply it</a:t>
            </a:r>
          </a:p>
          <a:p>
            <a:r>
              <a:rPr lang="en-GB" dirty="0"/>
              <a:t>independently.</a:t>
            </a:r>
          </a:p>
        </p:txBody>
      </p:sp>
      <p:sp>
        <p:nvSpPr>
          <p:cNvPr id="12" name="Rectangle 11">
            <a:extLst>
              <a:ext uri="{FF2B5EF4-FFF2-40B4-BE49-F238E27FC236}">
                <a16:creationId xmlns:a16="http://schemas.microsoft.com/office/drawing/2014/main" id="{50D69204-11AD-49E8-B870-A3B9580B6442}"/>
              </a:ext>
            </a:extLst>
          </p:cNvPr>
          <p:cNvSpPr/>
          <p:nvPr/>
        </p:nvSpPr>
        <p:spPr>
          <a:xfrm>
            <a:off x="7838299" y="1918765"/>
            <a:ext cx="2422191" cy="2585323"/>
          </a:xfrm>
          <a:prstGeom prst="rect">
            <a:avLst/>
          </a:prstGeom>
        </p:spPr>
        <p:txBody>
          <a:bodyPr wrap="square">
            <a:spAutoFit/>
          </a:bodyPr>
          <a:lstStyle/>
          <a:p>
            <a:r>
              <a:rPr lang="en-GB" dirty="0"/>
              <a:t>In maths this term we will be consolidating our learning on number including subitising, composition, number bonds and comparison.</a:t>
            </a:r>
          </a:p>
          <a:p>
            <a:r>
              <a:rPr lang="en-GB" dirty="0"/>
              <a:t> We will be learning about visualising, building and mapping.</a:t>
            </a:r>
          </a:p>
        </p:txBody>
      </p:sp>
      <p:sp>
        <p:nvSpPr>
          <p:cNvPr id="13" name="TextBox 12">
            <a:extLst>
              <a:ext uri="{FF2B5EF4-FFF2-40B4-BE49-F238E27FC236}">
                <a16:creationId xmlns:a16="http://schemas.microsoft.com/office/drawing/2014/main" id="{12AECADF-D25E-44CD-A10D-BD92D6F3D230}"/>
              </a:ext>
            </a:extLst>
          </p:cNvPr>
          <p:cNvSpPr txBox="1"/>
          <p:nvPr/>
        </p:nvSpPr>
        <p:spPr>
          <a:xfrm>
            <a:off x="3824634" y="1601725"/>
            <a:ext cx="3482124" cy="2862322"/>
          </a:xfrm>
          <a:prstGeom prst="rect">
            <a:avLst/>
          </a:prstGeom>
          <a:noFill/>
        </p:spPr>
        <p:txBody>
          <a:bodyPr wrap="square" lIns="91440" tIns="45720" rIns="91440" bIns="45720" rtlCol="0" anchor="t">
            <a:spAutoFit/>
          </a:bodyPr>
          <a:lstStyle/>
          <a:p>
            <a:r>
              <a:rPr lang="en-GB" dirty="0"/>
              <a:t>This term our topic is " Animals and Habitats ".  We will be exploring this topic by reading lots of lovely texts including ‘What the Ladybird Heard’, ‘</a:t>
            </a:r>
            <a:r>
              <a:rPr lang="en-GB" dirty="0" err="1"/>
              <a:t>Handa’s</a:t>
            </a:r>
            <a:r>
              <a:rPr lang="en-GB" dirty="0"/>
              <a:t> Surprise’ and ‘Commotion in the Ocean’. We will also think about things that have made us happy this year as well as preparing to transition to Year One. </a:t>
            </a:r>
          </a:p>
        </p:txBody>
      </p:sp>
      <p:pic>
        <p:nvPicPr>
          <p:cNvPr id="15" name="Picture 14">
            <a:extLst>
              <a:ext uri="{FF2B5EF4-FFF2-40B4-BE49-F238E27FC236}">
                <a16:creationId xmlns:a16="http://schemas.microsoft.com/office/drawing/2014/main" id="{3FFB1900-E4D4-40E1-A9B7-1C3D14746799}"/>
              </a:ext>
            </a:extLst>
          </p:cNvPr>
          <p:cNvPicPr>
            <a:picLocks noChangeAspect="1"/>
          </p:cNvPicPr>
          <p:nvPr/>
        </p:nvPicPr>
        <p:blipFill>
          <a:blip r:embed="rId12"/>
          <a:stretch>
            <a:fillRect/>
          </a:stretch>
        </p:blipFill>
        <p:spPr>
          <a:xfrm>
            <a:off x="5453014" y="5251343"/>
            <a:ext cx="1829915" cy="1587943"/>
          </a:xfrm>
          <a:prstGeom prst="rect">
            <a:avLst/>
          </a:prstGeom>
        </p:spPr>
      </p:pic>
      <p:pic>
        <p:nvPicPr>
          <p:cNvPr id="27" name="Picture 26">
            <a:extLst>
              <a:ext uri="{FF2B5EF4-FFF2-40B4-BE49-F238E27FC236}">
                <a16:creationId xmlns:a16="http://schemas.microsoft.com/office/drawing/2014/main" id="{9573E920-FEC6-406D-8A72-C7352C5AFF8B}"/>
              </a:ext>
            </a:extLst>
          </p:cNvPr>
          <p:cNvPicPr>
            <a:picLocks noChangeAspect="1"/>
          </p:cNvPicPr>
          <p:nvPr/>
        </p:nvPicPr>
        <p:blipFill rotWithShape="1">
          <a:blip r:embed="rId13"/>
          <a:srcRect l="1279" t="49089" r="81372" b="22214"/>
          <a:stretch/>
        </p:blipFill>
        <p:spPr>
          <a:xfrm rot="20915811">
            <a:off x="3562353" y="5430075"/>
            <a:ext cx="1632311" cy="1517936"/>
          </a:xfrm>
          <a:prstGeom prst="rect">
            <a:avLst/>
          </a:prstGeom>
        </p:spPr>
      </p:pic>
      <p:pic>
        <p:nvPicPr>
          <p:cNvPr id="28" name="Picture 27">
            <a:extLst>
              <a:ext uri="{FF2B5EF4-FFF2-40B4-BE49-F238E27FC236}">
                <a16:creationId xmlns:a16="http://schemas.microsoft.com/office/drawing/2014/main" id="{9E3F09CB-CA89-4E12-8A2D-4DD9A1903E01}"/>
              </a:ext>
            </a:extLst>
          </p:cNvPr>
          <p:cNvPicPr>
            <a:picLocks noChangeAspect="1"/>
          </p:cNvPicPr>
          <p:nvPr/>
        </p:nvPicPr>
        <p:blipFill rotWithShape="1">
          <a:blip r:embed="rId14"/>
          <a:srcRect l="1700" t="42580" r="81342" b="19783"/>
          <a:stretch/>
        </p:blipFill>
        <p:spPr>
          <a:xfrm rot="606497">
            <a:off x="7498981" y="5535678"/>
            <a:ext cx="1241791" cy="154953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l="7100" t="1467" r="7064" b="1553"/>
          <a:stretch>
            <a:fillRect/>
          </a:stretch>
        </p:blipFill>
        <p:spPr>
          <a:xfrm>
            <a:off x="33323" y="0"/>
            <a:ext cx="10693400" cy="7556500"/>
          </a:xfrm>
          <a:prstGeom prst="rect">
            <a:avLst/>
          </a:prstGeom>
        </p:spPr>
      </p:pic>
      <p:pic>
        <p:nvPicPr>
          <p:cNvPr id="3" name="Picture 3"/>
          <p:cNvPicPr>
            <a:picLocks noChangeAspect="1"/>
          </p:cNvPicPr>
          <p:nvPr/>
        </p:nvPicPr>
        <p:blipFill>
          <a:blip r:embed="rId3"/>
          <a:srcRect/>
          <a:stretch>
            <a:fillRect/>
          </a:stretch>
        </p:blipFill>
        <p:spPr>
          <a:xfrm>
            <a:off x="8862611" y="70221"/>
            <a:ext cx="1829389" cy="1371558"/>
          </a:xfrm>
          <a:prstGeom prst="rect">
            <a:avLst/>
          </a:prstGeom>
        </p:spPr>
      </p:pic>
      <p:pic>
        <p:nvPicPr>
          <p:cNvPr id="4" name="Picture 4"/>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0" y="131439"/>
            <a:ext cx="5452927" cy="939945"/>
          </a:xfrm>
          <a:prstGeom prst="rect">
            <a:avLst/>
          </a:prstGeom>
        </p:spPr>
      </p:pic>
      <p:pic>
        <p:nvPicPr>
          <p:cNvPr id="5" name="Picture 5"/>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41369" y="1413649"/>
            <a:ext cx="2562856" cy="5434287"/>
          </a:xfrm>
          <a:prstGeom prst="rect">
            <a:avLst/>
          </a:prstGeom>
        </p:spPr>
      </p:pic>
      <p:pic>
        <p:nvPicPr>
          <p:cNvPr id="6" name="Picture 6"/>
          <p:cNvPicPr>
            <a:picLocks noChangeAspect="1"/>
          </p:cNvPicPr>
          <p:nvPr/>
        </p:nvPicPr>
        <p:blipFill>
          <a:blip r:embed="rId8"/>
          <a:srcRect l="5557" r="11950" b="18190"/>
          <a:stretch>
            <a:fillRect/>
          </a:stretch>
        </p:blipFill>
        <p:spPr>
          <a:xfrm>
            <a:off x="3017421" y="1400638"/>
            <a:ext cx="2702735" cy="2365416"/>
          </a:xfrm>
          <a:prstGeom prst="rect">
            <a:avLst/>
          </a:prstGeom>
        </p:spPr>
      </p:pic>
      <p:pic>
        <p:nvPicPr>
          <p:cNvPr id="7" name="Picture 7"/>
          <p:cNvPicPr>
            <a:picLocks noChangeAspect="1"/>
          </p:cNvPicPr>
          <p:nvPr/>
        </p:nvPicPr>
        <p:blipFill>
          <a:blip r:embed="rId9"/>
          <a:srcRect l="5996" r="5996" b="14519"/>
          <a:stretch>
            <a:fillRect/>
          </a:stretch>
        </p:blipFill>
        <p:spPr>
          <a:xfrm>
            <a:off x="6375131" y="990395"/>
            <a:ext cx="2666076" cy="1867726"/>
          </a:xfrm>
          <a:prstGeom prst="rect">
            <a:avLst/>
          </a:prstGeom>
        </p:spPr>
      </p:pic>
      <p:sp>
        <p:nvSpPr>
          <p:cNvPr id="8" name="TextBox 8"/>
          <p:cNvSpPr txBox="1"/>
          <p:nvPr/>
        </p:nvSpPr>
        <p:spPr>
          <a:xfrm>
            <a:off x="1110154" y="302786"/>
            <a:ext cx="3365302" cy="383951"/>
          </a:xfrm>
          <a:prstGeom prst="rect">
            <a:avLst/>
          </a:prstGeom>
        </p:spPr>
        <p:txBody>
          <a:bodyPr lIns="0" tIns="0" rIns="0" bIns="0" rtlCol="0" anchor="t">
            <a:spAutoFit/>
          </a:bodyPr>
          <a:lstStyle/>
          <a:p>
            <a:pPr algn="ctr">
              <a:lnSpc>
                <a:spcPts val="3220"/>
              </a:lnSpc>
            </a:pPr>
            <a:r>
              <a:rPr lang="en-US" sz="2300">
                <a:solidFill>
                  <a:srgbClr val="000000"/>
                </a:solidFill>
                <a:latin typeface="Open Sans Bold"/>
              </a:rPr>
              <a:t>Summer Term 6 </a:t>
            </a:r>
          </a:p>
        </p:txBody>
      </p:sp>
      <p:pic>
        <p:nvPicPr>
          <p:cNvPr id="10" name="Picture 10"/>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26326" y="1170492"/>
            <a:ext cx="2138217" cy="542573"/>
          </a:xfrm>
          <a:prstGeom prst="rect">
            <a:avLst/>
          </a:prstGeom>
        </p:spPr>
      </p:pic>
      <p:sp>
        <p:nvSpPr>
          <p:cNvPr id="11" name="TextBox 11"/>
          <p:cNvSpPr txBox="1"/>
          <p:nvPr/>
        </p:nvSpPr>
        <p:spPr>
          <a:xfrm>
            <a:off x="1181299" y="1314541"/>
            <a:ext cx="828269" cy="300082"/>
          </a:xfrm>
          <a:prstGeom prst="rect">
            <a:avLst/>
          </a:prstGeom>
        </p:spPr>
        <p:txBody>
          <a:bodyPr wrap="square" lIns="0" tIns="0" rIns="0" bIns="0" rtlCol="0" anchor="t">
            <a:spAutoFit/>
          </a:bodyPr>
          <a:lstStyle/>
          <a:p>
            <a:pPr algn="ctr">
              <a:lnSpc>
                <a:spcPts val="2520"/>
              </a:lnSpc>
            </a:pPr>
            <a:r>
              <a:rPr lang="en-US" sz="1800">
                <a:solidFill>
                  <a:srgbClr val="000000"/>
                </a:solidFill>
                <a:latin typeface="Open Sans Bold"/>
              </a:rPr>
              <a:t>Topic</a:t>
            </a:r>
          </a:p>
        </p:txBody>
      </p:sp>
      <p:pic>
        <p:nvPicPr>
          <p:cNvPr id="12" name="Picture 1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315127" y="1200710"/>
            <a:ext cx="2138217" cy="542573"/>
          </a:xfrm>
          <a:prstGeom prst="rect">
            <a:avLst/>
          </a:prstGeom>
        </p:spPr>
      </p:pic>
      <p:sp>
        <p:nvSpPr>
          <p:cNvPr id="13" name="TextBox 13"/>
          <p:cNvSpPr txBox="1"/>
          <p:nvPr/>
        </p:nvSpPr>
        <p:spPr>
          <a:xfrm>
            <a:off x="3715915" y="1249413"/>
            <a:ext cx="1201043" cy="297180"/>
          </a:xfrm>
          <a:prstGeom prst="rect">
            <a:avLst/>
          </a:prstGeom>
        </p:spPr>
        <p:txBody>
          <a:bodyPr lIns="0" tIns="0" rIns="0" bIns="0" rtlCol="0" anchor="t">
            <a:spAutoFit/>
          </a:bodyPr>
          <a:lstStyle/>
          <a:p>
            <a:pPr algn="ctr">
              <a:lnSpc>
                <a:spcPts val="2520"/>
              </a:lnSpc>
            </a:pPr>
            <a:r>
              <a:rPr lang="en-US" sz="1800">
                <a:solidFill>
                  <a:srgbClr val="000000"/>
                </a:solidFill>
                <a:latin typeface="Open Sans Bold"/>
              </a:rPr>
              <a:t>PE</a:t>
            </a:r>
          </a:p>
        </p:txBody>
      </p:sp>
      <p:pic>
        <p:nvPicPr>
          <p:cNvPr id="14" name="Picture 14"/>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6292874" y="268387"/>
            <a:ext cx="2675862" cy="679001"/>
          </a:xfrm>
          <a:prstGeom prst="rect">
            <a:avLst/>
          </a:prstGeom>
        </p:spPr>
      </p:pic>
      <p:sp>
        <p:nvSpPr>
          <p:cNvPr id="15" name="TextBox 15"/>
          <p:cNvSpPr txBox="1"/>
          <p:nvPr/>
        </p:nvSpPr>
        <p:spPr>
          <a:xfrm>
            <a:off x="6445639" y="495436"/>
            <a:ext cx="2423571" cy="300082"/>
          </a:xfrm>
          <a:prstGeom prst="rect">
            <a:avLst/>
          </a:prstGeom>
        </p:spPr>
        <p:txBody>
          <a:bodyPr wrap="square" lIns="0" tIns="0" rIns="0" bIns="0" rtlCol="0" anchor="t">
            <a:spAutoFit/>
          </a:bodyPr>
          <a:lstStyle/>
          <a:p>
            <a:pPr algn="ctr">
              <a:lnSpc>
                <a:spcPts val="2520"/>
              </a:lnSpc>
            </a:pPr>
            <a:r>
              <a:rPr lang="en-US" sz="1800">
                <a:solidFill>
                  <a:srgbClr val="000000"/>
                </a:solidFill>
                <a:latin typeface="Open Sans Bold"/>
              </a:rPr>
              <a:t>PE and Forest School</a:t>
            </a:r>
          </a:p>
        </p:txBody>
      </p:sp>
      <p:pic>
        <p:nvPicPr>
          <p:cNvPr id="16" name="Picture 16"/>
          <p:cNvPicPr>
            <a:picLocks noChangeAspect="1"/>
          </p:cNvPicPr>
          <p:nvPr/>
        </p:nvPicPr>
        <p:blipFill>
          <a:blip r:embed="rId8"/>
          <a:srcRect l="5557" r="24327" b="18190"/>
          <a:stretch>
            <a:fillRect/>
          </a:stretch>
        </p:blipFill>
        <p:spPr>
          <a:xfrm>
            <a:off x="8399165" y="2167973"/>
            <a:ext cx="2292835" cy="2360903"/>
          </a:xfrm>
          <a:prstGeom prst="rect">
            <a:avLst/>
          </a:prstGeom>
        </p:spPr>
      </p:pic>
      <p:pic>
        <p:nvPicPr>
          <p:cNvPr id="17" name="Picture 17"/>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492395" y="2271047"/>
            <a:ext cx="2138217" cy="542573"/>
          </a:xfrm>
          <a:prstGeom prst="rect">
            <a:avLst/>
          </a:prstGeom>
        </p:spPr>
      </p:pic>
      <p:sp>
        <p:nvSpPr>
          <p:cNvPr id="18" name="TextBox 18"/>
          <p:cNvSpPr txBox="1"/>
          <p:nvPr/>
        </p:nvSpPr>
        <p:spPr>
          <a:xfrm>
            <a:off x="8631681" y="2413414"/>
            <a:ext cx="1720350" cy="300082"/>
          </a:xfrm>
          <a:prstGeom prst="rect">
            <a:avLst/>
          </a:prstGeom>
        </p:spPr>
        <p:txBody>
          <a:bodyPr wrap="square" lIns="0" tIns="0" rIns="0" bIns="0" rtlCol="0" anchor="t">
            <a:spAutoFit/>
          </a:bodyPr>
          <a:lstStyle/>
          <a:p>
            <a:pPr algn="ctr">
              <a:lnSpc>
                <a:spcPts val="2520"/>
              </a:lnSpc>
            </a:pPr>
            <a:r>
              <a:rPr lang="en-US" sz="1800" dirty="0">
                <a:solidFill>
                  <a:srgbClr val="000000"/>
                </a:solidFill>
                <a:latin typeface="Open Sans Bold"/>
              </a:rPr>
              <a:t>Reminders </a:t>
            </a:r>
          </a:p>
        </p:txBody>
      </p:sp>
      <p:sp>
        <p:nvSpPr>
          <p:cNvPr id="21" name="TextBox 21"/>
          <p:cNvSpPr txBox="1"/>
          <p:nvPr/>
        </p:nvSpPr>
        <p:spPr>
          <a:xfrm>
            <a:off x="8591568" y="3323238"/>
            <a:ext cx="1951756" cy="348429"/>
          </a:xfrm>
          <a:prstGeom prst="rect">
            <a:avLst/>
          </a:prstGeom>
        </p:spPr>
        <p:txBody>
          <a:bodyPr lIns="0" tIns="0" rIns="0" bIns="0" rtlCol="0" anchor="t">
            <a:spAutoFit/>
          </a:bodyPr>
          <a:lstStyle/>
          <a:p>
            <a:pPr algn="ctr">
              <a:lnSpc>
                <a:spcPts val="2940"/>
              </a:lnSpc>
            </a:pPr>
            <a:r>
              <a:rPr lang="en-US" sz="2100">
                <a:solidFill>
                  <a:srgbClr val="000000"/>
                </a:solidFill>
                <a:latin typeface="Open Sans"/>
              </a:rPr>
              <a:t> </a:t>
            </a:r>
          </a:p>
        </p:txBody>
      </p:sp>
      <p:sp>
        <p:nvSpPr>
          <p:cNvPr id="23" name="TextBox 23"/>
          <p:cNvSpPr txBox="1"/>
          <p:nvPr/>
        </p:nvSpPr>
        <p:spPr>
          <a:xfrm>
            <a:off x="8585626" y="6002572"/>
            <a:ext cx="1951756" cy="356235"/>
          </a:xfrm>
          <a:prstGeom prst="rect">
            <a:avLst/>
          </a:prstGeom>
        </p:spPr>
        <p:txBody>
          <a:bodyPr lIns="0" tIns="0" rIns="0" bIns="0" rtlCol="0" anchor="t">
            <a:spAutoFit/>
          </a:bodyPr>
          <a:lstStyle/>
          <a:p>
            <a:pPr algn="ctr">
              <a:lnSpc>
                <a:spcPts val="2940"/>
              </a:lnSpc>
            </a:pPr>
            <a:r>
              <a:rPr lang="en-US" sz="2100">
                <a:solidFill>
                  <a:srgbClr val="000000"/>
                </a:solidFill>
                <a:latin typeface="Open Sans"/>
              </a:rPr>
              <a:t>Add here  </a:t>
            </a:r>
          </a:p>
        </p:txBody>
      </p:sp>
      <p:pic>
        <p:nvPicPr>
          <p:cNvPr id="27" name="Picture 27"/>
          <p:cNvPicPr>
            <a:picLocks noChangeAspect="1"/>
          </p:cNvPicPr>
          <p:nvPr/>
        </p:nvPicPr>
        <p:blipFill>
          <a:blip r:embed="rId8"/>
          <a:srcRect l="8624" r="30543" b="18158"/>
          <a:stretch>
            <a:fillRect/>
          </a:stretch>
        </p:blipFill>
        <p:spPr>
          <a:xfrm>
            <a:off x="5839560" y="3284343"/>
            <a:ext cx="2342433" cy="4003770"/>
          </a:xfrm>
          <a:prstGeom prst="rect">
            <a:avLst/>
          </a:prstGeom>
        </p:spPr>
      </p:pic>
      <p:pic>
        <p:nvPicPr>
          <p:cNvPr id="28" name="Picture 28"/>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5965690" y="3016393"/>
            <a:ext cx="2138217" cy="542573"/>
          </a:xfrm>
          <a:prstGeom prst="rect">
            <a:avLst/>
          </a:prstGeom>
        </p:spPr>
      </p:pic>
      <p:sp>
        <p:nvSpPr>
          <p:cNvPr id="29" name="TextBox 29"/>
          <p:cNvSpPr txBox="1"/>
          <p:nvPr/>
        </p:nvSpPr>
        <p:spPr>
          <a:xfrm>
            <a:off x="5889285" y="3573167"/>
            <a:ext cx="2322956" cy="3825150"/>
          </a:xfrm>
          <a:prstGeom prst="rect">
            <a:avLst/>
          </a:prstGeom>
        </p:spPr>
        <p:txBody>
          <a:bodyPr wrap="square" lIns="0" tIns="0" rIns="0" bIns="0" rtlCol="0" anchor="t">
            <a:spAutoFit/>
          </a:bodyPr>
          <a:lstStyle/>
          <a:p>
            <a:pPr>
              <a:lnSpc>
                <a:spcPts val="2520"/>
              </a:lnSpc>
            </a:pPr>
            <a:r>
              <a:rPr lang="en-GB" dirty="0"/>
              <a:t>All children will continue to bring home a phonics book as well as a sharing book. Phonics homework will continue to be sent home on a Friday. Reading Records and books will be collected in on a Thursday ready for their new books to come home on Friday. ☺</a:t>
            </a:r>
            <a:endParaRPr lang="en-US" sz="1800" dirty="0">
              <a:solidFill>
                <a:srgbClr val="000000"/>
              </a:solidFill>
              <a:latin typeface="Open Sans Bold"/>
            </a:endParaRPr>
          </a:p>
        </p:txBody>
      </p:sp>
      <p:pic>
        <p:nvPicPr>
          <p:cNvPr id="30" name="Picture 30"/>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2845817" y="4012942"/>
            <a:ext cx="2824614" cy="3412119"/>
          </a:xfrm>
          <a:prstGeom prst="rect">
            <a:avLst/>
          </a:prstGeom>
        </p:spPr>
      </p:pic>
      <p:pic>
        <p:nvPicPr>
          <p:cNvPr id="31" name="Picture 31"/>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3299679" y="3717537"/>
            <a:ext cx="2138217" cy="542573"/>
          </a:xfrm>
          <a:prstGeom prst="rect">
            <a:avLst/>
          </a:prstGeom>
        </p:spPr>
      </p:pic>
      <p:sp>
        <p:nvSpPr>
          <p:cNvPr id="32" name="TextBox 32"/>
          <p:cNvSpPr txBox="1"/>
          <p:nvPr/>
        </p:nvSpPr>
        <p:spPr>
          <a:xfrm>
            <a:off x="3347156" y="3790172"/>
            <a:ext cx="1845230" cy="300082"/>
          </a:xfrm>
          <a:prstGeom prst="rect">
            <a:avLst/>
          </a:prstGeom>
        </p:spPr>
        <p:txBody>
          <a:bodyPr wrap="square" lIns="0" tIns="0" rIns="0" bIns="0" rtlCol="0" anchor="t">
            <a:spAutoFit/>
          </a:bodyPr>
          <a:lstStyle/>
          <a:p>
            <a:pPr algn="ctr">
              <a:lnSpc>
                <a:spcPts val="2520"/>
              </a:lnSpc>
            </a:pPr>
            <a:r>
              <a:rPr lang="en-US" sz="1800">
                <a:solidFill>
                  <a:srgbClr val="000000"/>
                </a:solidFill>
                <a:latin typeface="Open Sans Bold"/>
              </a:rPr>
              <a:t>Transition</a:t>
            </a:r>
          </a:p>
        </p:txBody>
      </p:sp>
      <p:pic>
        <p:nvPicPr>
          <p:cNvPr id="38" name="Picture 38"/>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436584" y="4595886"/>
            <a:ext cx="2138217" cy="542573"/>
          </a:xfrm>
          <a:prstGeom prst="rect">
            <a:avLst/>
          </a:prstGeom>
        </p:spPr>
      </p:pic>
      <p:sp>
        <p:nvSpPr>
          <p:cNvPr id="39" name="TextBox 39"/>
          <p:cNvSpPr txBox="1"/>
          <p:nvPr/>
        </p:nvSpPr>
        <p:spPr>
          <a:xfrm>
            <a:off x="9023784" y="4704136"/>
            <a:ext cx="795040" cy="297180"/>
          </a:xfrm>
          <a:prstGeom prst="rect">
            <a:avLst/>
          </a:prstGeom>
        </p:spPr>
        <p:txBody>
          <a:bodyPr lIns="0" tIns="0" rIns="0" bIns="0" rtlCol="0" anchor="t">
            <a:spAutoFit/>
          </a:bodyPr>
          <a:lstStyle/>
          <a:p>
            <a:pPr algn="ctr">
              <a:lnSpc>
                <a:spcPts val="2520"/>
              </a:lnSpc>
            </a:pPr>
            <a:r>
              <a:rPr lang="en-US" sz="1800" dirty="0">
                <a:solidFill>
                  <a:srgbClr val="000000"/>
                </a:solidFill>
                <a:latin typeface="Open Sans Bold"/>
              </a:rPr>
              <a:t>Dates </a:t>
            </a:r>
          </a:p>
        </p:txBody>
      </p:sp>
      <p:sp>
        <p:nvSpPr>
          <p:cNvPr id="9" name="Rectangle 8">
            <a:extLst>
              <a:ext uri="{FF2B5EF4-FFF2-40B4-BE49-F238E27FC236}">
                <a16:creationId xmlns:a16="http://schemas.microsoft.com/office/drawing/2014/main" id="{5AA489BE-4827-45BD-AC9C-1FA11E2DDD92}"/>
              </a:ext>
            </a:extLst>
          </p:cNvPr>
          <p:cNvSpPr/>
          <p:nvPr/>
        </p:nvSpPr>
        <p:spPr>
          <a:xfrm>
            <a:off x="6510932" y="1099686"/>
            <a:ext cx="2292835" cy="1477328"/>
          </a:xfrm>
          <a:prstGeom prst="rect">
            <a:avLst/>
          </a:prstGeom>
        </p:spPr>
        <p:txBody>
          <a:bodyPr wrap="square" lIns="91440" tIns="45720" rIns="91440" bIns="45720" anchor="t">
            <a:spAutoFit/>
          </a:bodyPr>
          <a:lstStyle/>
          <a:p>
            <a:r>
              <a:rPr lang="en-GB" dirty="0"/>
              <a:t>P.E. days for both classes is Tuesday</a:t>
            </a:r>
          </a:p>
          <a:p>
            <a:r>
              <a:rPr lang="en-GB" dirty="0"/>
              <a:t>Forest school for both classes is Tuesday </a:t>
            </a:r>
            <a:r>
              <a:rPr lang="en-GB"/>
              <a:t>and Thursday.</a:t>
            </a:r>
            <a:endParaRPr lang="en-GB" dirty="0">
              <a:ea typeface="Calibri"/>
              <a:cs typeface="Calibri"/>
            </a:endParaRPr>
          </a:p>
        </p:txBody>
      </p:sp>
      <p:sp>
        <p:nvSpPr>
          <p:cNvPr id="20" name="TextBox 19">
            <a:extLst>
              <a:ext uri="{FF2B5EF4-FFF2-40B4-BE49-F238E27FC236}">
                <a16:creationId xmlns:a16="http://schemas.microsoft.com/office/drawing/2014/main" id="{B9640431-EB80-4DC4-A75D-6AE557951873}"/>
              </a:ext>
            </a:extLst>
          </p:cNvPr>
          <p:cNvSpPr txBox="1"/>
          <p:nvPr/>
        </p:nvSpPr>
        <p:spPr>
          <a:xfrm>
            <a:off x="3235000" y="1940983"/>
            <a:ext cx="2264614" cy="1200329"/>
          </a:xfrm>
          <a:prstGeom prst="rect">
            <a:avLst/>
          </a:prstGeom>
          <a:noFill/>
        </p:spPr>
        <p:txBody>
          <a:bodyPr wrap="square" lIns="91440" tIns="45720" rIns="91440" bIns="45720" rtlCol="0" anchor="t">
            <a:spAutoFit/>
          </a:bodyPr>
          <a:lstStyle/>
          <a:p>
            <a:r>
              <a:rPr lang="en-GB" dirty="0"/>
              <a:t>Our PE focus this term will be Athletics! We will practise our races ready for Sports Day.</a:t>
            </a:r>
            <a:endParaRPr lang="en-GB" dirty="0">
              <a:highlight>
                <a:srgbClr val="FFFF00"/>
              </a:highlight>
            </a:endParaRPr>
          </a:p>
        </p:txBody>
      </p:sp>
      <p:sp>
        <p:nvSpPr>
          <p:cNvPr id="34" name="Rectangle 33">
            <a:extLst>
              <a:ext uri="{FF2B5EF4-FFF2-40B4-BE49-F238E27FC236}">
                <a16:creationId xmlns:a16="http://schemas.microsoft.com/office/drawing/2014/main" id="{13DEF84A-A1A8-4E65-8638-34FC15A6BEC2}"/>
              </a:ext>
            </a:extLst>
          </p:cNvPr>
          <p:cNvSpPr/>
          <p:nvPr/>
        </p:nvSpPr>
        <p:spPr>
          <a:xfrm>
            <a:off x="3206905" y="4246518"/>
            <a:ext cx="2376329" cy="3293209"/>
          </a:xfrm>
          <a:prstGeom prst="rect">
            <a:avLst/>
          </a:prstGeom>
        </p:spPr>
        <p:txBody>
          <a:bodyPr wrap="square">
            <a:spAutoFit/>
          </a:bodyPr>
          <a:lstStyle/>
          <a:p>
            <a:r>
              <a:rPr lang="en-GB" sz="1600" dirty="0"/>
              <a:t>We are so proud of the children and the progress they have made this year. Towards the end of term we </a:t>
            </a:r>
            <a:r>
              <a:rPr lang="en-GB" sz="1600"/>
              <a:t>will be thinking </a:t>
            </a:r>
            <a:r>
              <a:rPr lang="en-GB" sz="1600" dirty="0"/>
              <a:t>about the next stage of their learning journey as they move into year 1. We will be helping their transition by meeting their new teachers and spending time in their new classrooms.</a:t>
            </a:r>
          </a:p>
        </p:txBody>
      </p:sp>
      <p:sp>
        <p:nvSpPr>
          <p:cNvPr id="35" name="Rectangle 34">
            <a:extLst>
              <a:ext uri="{FF2B5EF4-FFF2-40B4-BE49-F238E27FC236}">
                <a16:creationId xmlns:a16="http://schemas.microsoft.com/office/drawing/2014/main" id="{E8B8E3D7-C488-4786-8A5E-40889E2B5DE3}"/>
              </a:ext>
            </a:extLst>
          </p:cNvPr>
          <p:cNvSpPr/>
          <p:nvPr/>
        </p:nvSpPr>
        <p:spPr>
          <a:xfrm>
            <a:off x="8600335" y="2916694"/>
            <a:ext cx="1810717" cy="1477328"/>
          </a:xfrm>
          <a:prstGeom prst="rect">
            <a:avLst/>
          </a:prstGeom>
        </p:spPr>
        <p:txBody>
          <a:bodyPr wrap="square">
            <a:spAutoFit/>
          </a:bodyPr>
          <a:lstStyle/>
          <a:p>
            <a:r>
              <a:rPr lang="en-GB" dirty="0"/>
              <a:t>Please ensure that all items that come into school are clearly named.</a:t>
            </a:r>
          </a:p>
        </p:txBody>
      </p:sp>
      <p:sp>
        <p:nvSpPr>
          <p:cNvPr id="37" name="TextBox 36">
            <a:extLst>
              <a:ext uri="{FF2B5EF4-FFF2-40B4-BE49-F238E27FC236}">
                <a16:creationId xmlns:a16="http://schemas.microsoft.com/office/drawing/2014/main" id="{60708674-A831-47E2-8BA2-41D6F2641B71}"/>
              </a:ext>
            </a:extLst>
          </p:cNvPr>
          <p:cNvSpPr txBox="1"/>
          <p:nvPr/>
        </p:nvSpPr>
        <p:spPr>
          <a:xfrm>
            <a:off x="6045043" y="3103013"/>
            <a:ext cx="2245788" cy="369332"/>
          </a:xfrm>
          <a:prstGeom prst="rect">
            <a:avLst/>
          </a:prstGeom>
          <a:noFill/>
        </p:spPr>
        <p:txBody>
          <a:bodyPr wrap="square" rtlCol="0">
            <a:spAutoFit/>
          </a:bodyPr>
          <a:lstStyle/>
          <a:p>
            <a:r>
              <a:rPr lang="en-GB">
                <a:latin typeface="Open Sans Bold" panose="020B0604020202020204" charset="0"/>
                <a:ea typeface="Open Sans Bold" panose="020B0604020202020204" charset="0"/>
                <a:cs typeface="Open Sans Bold" panose="020B0604020202020204" charset="0"/>
              </a:rPr>
              <a:t>Home Learning </a:t>
            </a:r>
          </a:p>
        </p:txBody>
      </p:sp>
      <p:sp>
        <p:nvSpPr>
          <p:cNvPr id="40" name="TextBox 39">
            <a:extLst>
              <a:ext uri="{FF2B5EF4-FFF2-40B4-BE49-F238E27FC236}">
                <a16:creationId xmlns:a16="http://schemas.microsoft.com/office/drawing/2014/main" id="{6017F614-8501-47D6-A544-C4639D1D4B69}"/>
              </a:ext>
            </a:extLst>
          </p:cNvPr>
          <p:cNvSpPr txBox="1"/>
          <p:nvPr/>
        </p:nvSpPr>
        <p:spPr>
          <a:xfrm>
            <a:off x="633670" y="1850850"/>
            <a:ext cx="2138217" cy="3970318"/>
          </a:xfrm>
          <a:prstGeom prst="rect">
            <a:avLst/>
          </a:prstGeom>
          <a:noFill/>
        </p:spPr>
        <p:txBody>
          <a:bodyPr wrap="square" lIns="91440" tIns="45720" rIns="91440" bIns="45720" rtlCol="0" anchor="t">
            <a:spAutoFit/>
          </a:bodyPr>
          <a:lstStyle/>
          <a:p>
            <a:r>
              <a:rPr lang="en-GB" dirty="0"/>
              <a:t>This term our topic is ‘Animals and Habitats’. We will be learning about the different types of habitats and how we can describe them. We will be naming farm animals, minibeasts, safari animals and  sea creatures. As well as exploring how we can we sort them.</a:t>
            </a:r>
            <a:endParaRPr lang="en-US" dirty="0"/>
          </a:p>
        </p:txBody>
      </p:sp>
      <p:pic>
        <p:nvPicPr>
          <p:cNvPr id="41" name="Picture 22">
            <a:extLst>
              <a:ext uri="{FF2B5EF4-FFF2-40B4-BE49-F238E27FC236}">
                <a16:creationId xmlns:a16="http://schemas.microsoft.com/office/drawing/2014/main" id="{185A7035-48F8-4593-97B8-151D708B818A}"/>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8230212" y="4935420"/>
            <a:ext cx="2400400" cy="2516040"/>
          </a:xfrm>
          <a:prstGeom prst="rect">
            <a:avLst/>
          </a:prstGeom>
        </p:spPr>
      </p:pic>
      <p:sp>
        <p:nvSpPr>
          <p:cNvPr id="24" name="TextBox 23">
            <a:extLst>
              <a:ext uri="{FF2B5EF4-FFF2-40B4-BE49-F238E27FC236}">
                <a16:creationId xmlns:a16="http://schemas.microsoft.com/office/drawing/2014/main" id="{DAA3778D-5539-4603-AB18-D51BEBD1098D}"/>
              </a:ext>
            </a:extLst>
          </p:cNvPr>
          <p:cNvSpPr txBox="1"/>
          <p:nvPr/>
        </p:nvSpPr>
        <p:spPr>
          <a:xfrm>
            <a:off x="8389416" y="5153340"/>
            <a:ext cx="2283970" cy="2585323"/>
          </a:xfrm>
          <a:prstGeom prst="rect">
            <a:avLst/>
          </a:prstGeom>
          <a:noFill/>
        </p:spPr>
        <p:txBody>
          <a:bodyPr wrap="square" lIns="91440" tIns="45720" rIns="91440" bIns="45720" rtlCol="0" anchor="t">
            <a:spAutoFit/>
          </a:bodyPr>
          <a:lstStyle/>
          <a:p>
            <a:r>
              <a:rPr lang="en-GB" dirty="0">
                <a:cs typeface="Calibri"/>
              </a:rPr>
              <a:t>Wednesday 3rd June </a:t>
            </a:r>
          </a:p>
          <a:p>
            <a:r>
              <a:rPr lang="en-GB" dirty="0"/>
              <a:t>Trip to </a:t>
            </a:r>
            <a:r>
              <a:rPr lang="en-GB" dirty="0" err="1"/>
              <a:t>Tyland</a:t>
            </a:r>
            <a:r>
              <a:rPr lang="en-GB" dirty="0"/>
              <a:t> Barn</a:t>
            </a:r>
          </a:p>
          <a:p>
            <a:endParaRPr lang="en-GB" dirty="0"/>
          </a:p>
          <a:p>
            <a:r>
              <a:rPr lang="en-GB" dirty="0"/>
              <a:t>Class Assemblies</a:t>
            </a:r>
          </a:p>
          <a:p>
            <a:pPr algn="l" rtl="0" fontAlgn="base"/>
            <a:r>
              <a:rPr lang="en-GB" sz="1800" b="0" i="0" dirty="0">
                <a:solidFill>
                  <a:srgbClr val="000000"/>
                </a:solidFill>
                <a:effectLst/>
                <a:latin typeface="Times New Roman" panose="02020603050405020304" pitchFamily="18" charset="0"/>
              </a:rPr>
              <a:t>Maple – Weds 10th June  </a:t>
            </a:r>
            <a:endParaRPr lang="en-GB" b="0" i="0" dirty="0">
              <a:solidFill>
                <a:srgbClr val="000000"/>
              </a:solidFill>
              <a:effectLst/>
              <a:latin typeface="Segoe UI" panose="020B0502040204020203" pitchFamily="34" charset="0"/>
            </a:endParaRPr>
          </a:p>
          <a:p>
            <a:pPr algn="l" rtl="0" fontAlgn="base"/>
            <a:r>
              <a:rPr lang="en-GB" sz="1800" b="0" i="0" dirty="0">
                <a:solidFill>
                  <a:srgbClr val="000000"/>
                </a:solidFill>
                <a:effectLst/>
                <a:latin typeface="Times New Roman" panose="02020603050405020304" pitchFamily="18" charset="0"/>
              </a:rPr>
              <a:t>Beech – Weds 24th June</a:t>
            </a:r>
            <a:endParaRPr lang="en-GB" b="0" i="0" dirty="0">
              <a:solidFill>
                <a:srgbClr val="000000"/>
              </a:solidFill>
              <a:effectLst/>
              <a:latin typeface="Segoe UI" panose="020B0502040204020203" pitchFamily="34" charset="0"/>
            </a:endParaRPr>
          </a:p>
          <a:p>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SharedWithUsers xmlns="0ff44e97-233f-4fc8-9d97-fac65850ace2">
      <UserInfo>
        <DisplayName>Serpin Childs</DisplayName>
        <AccountId>240</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9" ma:contentTypeDescription="Create a new document." ma:contentTypeScope="" ma:versionID="97ecbcbffc07806b3948d9dd29a861d3">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f18579ec8fee7605db449bde7ccdc298"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6D754D4-D961-4DC5-AB9F-3F573A7E3B3E}">
  <ds:schemaRefs>
    <ds:schemaRef ds:uri="8b33755d-08ae-413b-a6d7-2c8ef28c99bd"/>
    <ds:schemaRef ds:uri="http://schemas.microsoft.com/office/2006/documentManagement/types"/>
    <ds:schemaRef ds:uri="http://schemas.microsoft.com/office/infopath/2007/PartnerControls"/>
    <ds:schemaRef ds:uri="http://purl.org/dc/elements/1.1/"/>
    <ds:schemaRef ds:uri="http://schemas.microsoft.com/office/2006/metadata/properties"/>
    <ds:schemaRef ds:uri="f00701a2-7724-4efd-af13-a623fff13b57"/>
    <ds:schemaRef ds:uri="0ff44e97-233f-4fc8-9d97-fac65850ace2"/>
    <ds:schemaRef ds:uri="http://purl.org/dc/term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EA798380-F190-444D-91B0-D627B14D25C6}">
  <ds:schemaRefs>
    <ds:schemaRef ds:uri="http://schemas.microsoft.com/sharepoint/v3/contenttype/forms"/>
  </ds:schemaRefs>
</ds:datastoreItem>
</file>

<file path=customXml/itemProps3.xml><?xml version="1.0" encoding="utf-8"?>
<ds:datastoreItem xmlns:ds="http://schemas.openxmlformats.org/officeDocument/2006/customXml" ds:itemID="{7A271ECF-11C3-40E1-9472-9C8D7572B4C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69</TotalTime>
  <Words>446</Words>
  <Application>Microsoft Office PowerPoint</Application>
  <PresentationFormat>Custom</PresentationFormat>
  <Paragraphs>48</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Open Sans Bold</vt:lpstr>
      <vt:lpstr>Times New Roman</vt:lpstr>
      <vt:lpstr>Open Sans</vt:lpstr>
      <vt:lpstr>Arial</vt:lpstr>
      <vt:lpstr>Calibri</vt:lpstr>
      <vt:lpstr>Segoe UI</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Autumn Term 1</dc:title>
  <dc:creator>Serpin Childs</dc:creator>
  <cp:lastModifiedBy>Donna Finch</cp:lastModifiedBy>
  <cp:revision>26</cp:revision>
  <dcterms:created xsi:type="dcterms:W3CDTF">2006-08-16T00:00:00Z</dcterms:created>
  <dcterms:modified xsi:type="dcterms:W3CDTF">2026-05-21T11:03:09Z</dcterms:modified>
  <dc:identifier>DAFISkYPPMo</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y fmtid="{D5CDD505-2E9C-101B-9397-08002B2CF9AE}" pid="3" name="MediaServiceImageTags">
    <vt:lpwstr/>
  </property>
</Properties>
</file>