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8"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F1852"/>
    <a:srgbClr val="5A9AAC"/>
    <a:srgbClr val="E55D23"/>
    <a:srgbClr val="872E4D"/>
    <a:srgbClr val="42A9D2"/>
    <a:srgbClr val="F50A1D"/>
    <a:srgbClr val="AC2A90"/>
    <a:srgbClr val="C5E4F1"/>
    <a:srgbClr val="DFA003"/>
    <a:srgbClr val="FDDE9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A406511-8D1C-3B0A-0EDB-A31FD9BC21E3}" v="2" dt="2024-03-17T17:47:27.661"/>
    <p1510:client id="{BC6F1FB7-28ED-E0E4-5986-F0DD1350FC2B}" v="1" dt="2024-03-17T17:36:11.4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129" autoAdjust="0"/>
    <p:restoredTop sz="94660"/>
  </p:normalViewPr>
  <p:slideViewPr>
    <p:cSldViewPr snapToGrid="0">
      <p:cViewPr varScale="1">
        <p:scale>
          <a:sx n="71" d="100"/>
          <a:sy n="71" d="100"/>
        </p:scale>
        <p:origin x="93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2B611-F9DD-466D-989C-6500D05DC3D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64B5B5B-163D-4335-A650-62F3733436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CB20065-F05E-4972-9BD8-2C54D760A173}"/>
              </a:ext>
            </a:extLst>
          </p:cNvPr>
          <p:cNvSpPr>
            <a:spLocks noGrp="1"/>
          </p:cNvSpPr>
          <p:nvPr>
            <p:ph type="dt" sz="half" idx="10"/>
          </p:nvPr>
        </p:nvSpPr>
        <p:spPr/>
        <p:txBody>
          <a:bodyPr/>
          <a:lstStyle/>
          <a:p>
            <a:fld id="{2B2FF69A-D2F3-4C5A-83BA-6BCBADAC6443}" type="datetimeFigureOut">
              <a:rPr lang="en-GB" smtClean="0"/>
              <a:t>01/04/2026</a:t>
            </a:fld>
            <a:endParaRPr lang="en-GB"/>
          </a:p>
        </p:txBody>
      </p:sp>
      <p:sp>
        <p:nvSpPr>
          <p:cNvPr id="5" name="Footer Placeholder 4">
            <a:extLst>
              <a:ext uri="{FF2B5EF4-FFF2-40B4-BE49-F238E27FC236}">
                <a16:creationId xmlns:a16="http://schemas.microsoft.com/office/drawing/2014/main" id="{2A81604E-9AEE-4D6B-A35A-C97A0E2DED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862174-9AF8-45DB-8120-93A1895A3C90}"/>
              </a:ext>
            </a:extLst>
          </p:cNvPr>
          <p:cNvSpPr>
            <a:spLocks noGrp="1"/>
          </p:cNvSpPr>
          <p:nvPr>
            <p:ph type="sldNum" sz="quarter" idx="12"/>
          </p:nvPr>
        </p:nvSpPr>
        <p:spPr/>
        <p:txBody>
          <a:bodyPr/>
          <a:lstStyle/>
          <a:p>
            <a:fld id="{3225EAD6-26B1-41E7-B28A-30EDC0B1ED4F}" type="slidenum">
              <a:rPr lang="en-GB" smtClean="0"/>
              <a:t>‹#›</a:t>
            </a:fld>
            <a:endParaRPr lang="en-GB"/>
          </a:p>
        </p:txBody>
      </p:sp>
    </p:spTree>
    <p:extLst>
      <p:ext uri="{BB962C8B-B14F-4D97-AF65-F5344CB8AC3E}">
        <p14:creationId xmlns:p14="http://schemas.microsoft.com/office/powerpoint/2010/main" val="21889863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B0F31-D1BC-4A00-9BC3-10CE3E31F6B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8190DED-A6B1-4B77-BA09-F7A45C37E10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9472E5-E2A0-4690-8F11-4D7025FE462B}"/>
              </a:ext>
            </a:extLst>
          </p:cNvPr>
          <p:cNvSpPr>
            <a:spLocks noGrp="1"/>
          </p:cNvSpPr>
          <p:nvPr>
            <p:ph type="dt" sz="half" idx="10"/>
          </p:nvPr>
        </p:nvSpPr>
        <p:spPr/>
        <p:txBody>
          <a:bodyPr/>
          <a:lstStyle/>
          <a:p>
            <a:fld id="{2B2FF69A-D2F3-4C5A-83BA-6BCBADAC6443}" type="datetimeFigureOut">
              <a:rPr lang="en-GB" smtClean="0"/>
              <a:t>01/04/2026</a:t>
            </a:fld>
            <a:endParaRPr lang="en-GB"/>
          </a:p>
        </p:txBody>
      </p:sp>
      <p:sp>
        <p:nvSpPr>
          <p:cNvPr id="5" name="Footer Placeholder 4">
            <a:extLst>
              <a:ext uri="{FF2B5EF4-FFF2-40B4-BE49-F238E27FC236}">
                <a16:creationId xmlns:a16="http://schemas.microsoft.com/office/drawing/2014/main" id="{9D39E587-5FF9-416D-B5C7-80CBF88028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4D84BA-52A1-46F9-88C1-2BCECBFB8DA5}"/>
              </a:ext>
            </a:extLst>
          </p:cNvPr>
          <p:cNvSpPr>
            <a:spLocks noGrp="1"/>
          </p:cNvSpPr>
          <p:nvPr>
            <p:ph type="sldNum" sz="quarter" idx="12"/>
          </p:nvPr>
        </p:nvSpPr>
        <p:spPr/>
        <p:txBody>
          <a:bodyPr/>
          <a:lstStyle/>
          <a:p>
            <a:fld id="{3225EAD6-26B1-41E7-B28A-30EDC0B1ED4F}" type="slidenum">
              <a:rPr lang="en-GB" smtClean="0"/>
              <a:t>‹#›</a:t>
            </a:fld>
            <a:endParaRPr lang="en-GB"/>
          </a:p>
        </p:txBody>
      </p:sp>
    </p:spTree>
    <p:extLst>
      <p:ext uri="{BB962C8B-B14F-4D97-AF65-F5344CB8AC3E}">
        <p14:creationId xmlns:p14="http://schemas.microsoft.com/office/powerpoint/2010/main" val="9292153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C11DE-D6E5-4398-BD09-AD64A2EF5FB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BD54651-962A-4B06-890C-1D3237E514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4DAE15C-46FB-4462-B30F-DD86FC2FB04D}"/>
              </a:ext>
            </a:extLst>
          </p:cNvPr>
          <p:cNvSpPr>
            <a:spLocks noGrp="1"/>
          </p:cNvSpPr>
          <p:nvPr>
            <p:ph type="dt" sz="half" idx="10"/>
          </p:nvPr>
        </p:nvSpPr>
        <p:spPr/>
        <p:txBody>
          <a:bodyPr/>
          <a:lstStyle/>
          <a:p>
            <a:fld id="{2B2FF69A-D2F3-4C5A-83BA-6BCBADAC6443}" type="datetimeFigureOut">
              <a:rPr lang="en-GB" smtClean="0"/>
              <a:t>01/04/2026</a:t>
            </a:fld>
            <a:endParaRPr lang="en-GB"/>
          </a:p>
        </p:txBody>
      </p:sp>
      <p:sp>
        <p:nvSpPr>
          <p:cNvPr id="5" name="Footer Placeholder 4">
            <a:extLst>
              <a:ext uri="{FF2B5EF4-FFF2-40B4-BE49-F238E27FC236}">
                <a16:creationId xmlns:a16="http://schemas.microsoft.com/office/drawing/2014/main" id="{835BC22F-6AD5-4FDA-9531-A4218B5CA7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2D9F7B-E684-4D18-8711-E7352C295042}"/>
              </a:ext>
            </a:extLst>
          </p:cNvPr>
          <p:cNvSpPr>
            <a:spLocks noGrp="1"/>
          </p:cNvSpPr>
          <p:nvPr>
            <p:ph type="sldNum" sz="quarter" idx="12"/>
          </p:nvPr>
        </p:nvSpPr>
        <p:spPr/>
        <p:txBody>
          <a:bodyPr/>
          <a:lstStyle/>
          <a:p>
            <a:fld id="{3225EAD6-26B1-41E7-B28A-30EDC0B1ED4F}" type="slidenum">
              <a:rPr lang="en-GB" smtClean="0"/>
              <a:t>‹#›</a:t>
            </a:fld>
            <a:endParaRPr lang="en-GB"/>
          </a:p>
        </p:txBody>
      </p:sp>
    </p:spTree>
    <p:extLst>
      <p:ext uri="{BB962C8B-B14F-4D97-AF65-F5344CB8AC3E}">
        <p14:creationId xmlns:p14="http://schemas.microsoft.com/office/powerpoint/2010/main" val="38572314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C07E7-AE8B-4622-9CDF-EA9F5246B95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43F4CF3-6498-482D-9771-8A85A07314F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1F7B2B6-1475-420F-BEBD-855A6DE7D1F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0ECFE40-BBF3-4801-A8D0-C308E13FB035}"/>
              </a:ext>
            </a:extLst>
          </p:cNvPr>
          <p:cNvSpPr>
            <a:spLocks noGrp="1"/>
          </p:cNvSpPr>
          <p:nvPr>
            <p:ph type="dt" sz="half" idx="10"/>
          </p:nvPr>
        </p:nvSpPr>
        <p:spPr/>
        <p:txBody>
          <a:bodyPr/>
          <a:lstStyle/>
          <a:p>
            <a:fld id="{2B2FF69A-D2F3-4C5A-83BA-6BCBADAC6443}" type="datetimeFigureOut">
              <a:rPr lang="en-GB" smtClean="0"/>
              <a:t>01/04/2026</a:t>
            </a:fld>
            <a:endParaRPr lang="en-GB"/>
          </a:p>
        </p:txBody>
      </p:sp>
      <p:sp>
        <p:nvSpPr>
          <p:cNvPr id="6" name="Footer Placeholder 5">
            <a:extLst>
              <a:ext uri="{FF2B5EF4-FFF2-40B4-BE49-F238E27FC236}">
                <a16:creationId xmlns:a16="http://schemas.microsoft.com/office/drawing/2014/main" id="{2D0A192E-1A12-4CDF-A713-6B68070DA76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39C1E6C-72D4-49BF-AA8A-3ACF92780901}"/>
              </a:ext>
            </a:extLst>
          </p:cNvPr>
          <p:cNvSpPr>
            <a:spLocks noGrp="1"/>
          </p:cNvSpPr>
          <p:nvPr>
            <p:ph type="sldNum" sz="quarter" idx="12"/>
          </p:nvPr>
        </p:nvSpPr>
        <p:spPr/>
        <p:txBody>
          <a:bodyPr/>
          <a:lstStyle/>
          <a:p>
            <a:fld id="{3225EAD6-26B1-41E7-B28A-30EDC0B1ED4F}" type="slidenum">
              <a:rPr lang="en-GB" smtClean="0"/>
              <a:t>‹#›</a:t>
            </a:fld>
            <a:endParaRPr lang="en-GB"/>
          </a:p>
        </p:txBody>
      </p:sp>
    </p:spTree>
    <p:extLst>
      <p:ext uri="{BB962C8B-B14F-4D97-AF65-F5344CB8AC3E}">
        <p14:creationId xmlns:p14="http://schemas.microsoft.com/office/powerpoint/2010/main" val="11267528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3D104-2B59-400A-922D-BBA4AB42DE5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066ACD3-7093-46D4-BA5B-87997DAD7D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F26EFD6-5186-4EBD-BBA2-F7C62A42A9C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0EB5871-BBC1-4E1C-B43E-D41DEA4BCA7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CA32DD5-7E71-4E81-855A-A5119E7B97F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168A4CC-1A4A-4228-8AA3-5CFE90771C52}"/>
              </a:ext>
            </a:extLst>
          </p:cNvPr>
          <p:cNvSpPr>
            <a:spLocks noGrp="1"/>
          </p:cNvSpPr>
          <p:nvPr>
            <p:ph type="dt" sz="half" idx="10"/>
          </p:nvPr>
        </p:nvSpPr>
        <p:spPr/>
        <p:txBody>
          <a:bodyPr/>
          <a:lstStyle/>
          <a:p>
            <a:fld id="{2B2FF69A-D2F3-4C5A-83BA-6BCBADAC6443}" type="datetimeFigureOut">
              <a:rPr lang="en-GB" smtClean="0"/>
              <a:t>01/04/2026</a:t>
            </a:fld>
            <a:endParaRPr lang="en-GB"/>
          </a:p>
        </p:txBody>
      </p:sp>
      <p:sp>
        <p:nvSpPr>
          <p:cNvPr id="8" name="Footer Placeholder 7">
            <a:extLst>
              <a:ext uri="{FF2B5EF4-FFF2-40B4-BE49-F238E27FC236}">
                <a16:creationId xmlns:a16="http://schemas.microsoft.com/office/drawing/2014/main" id="{A0CE0936-57CB-4BE1-ABF2-421CC92ABC2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8741785-EE99-4719-9DF9-57A6456E0AE5}"/>
              </a:ext>
            </a:extLst>
          </p:cNvPr>
          <p:cNvSpPr>
            <a:spLocks noGrp="1"/>
          </p:cNvSpPr>
          <p:nvPr>
            <p:ph type="sldNum" sz="quarter" idx="12"/>
          </p:nvPr>
        </p:nvSpPr>
        <p:spPr/>
        <p:txBody>
          <a:bodyPr/>
          <a:lstStyle/>
          <a:p>
            <a:fld id="{3225EAD6-26B1-41E7-B28A-30EDC0B1ED4F}" type="slidenum">
              <a:rPr lang="en-GB" smtClean="0"/>
              <a:t>‹#›</a:t>
            </a:fld>
            <a:endParaRPr lang="en-GB"/>
          </a:p>
        </p:txBody>
      </p:sp>
    </p:spTree>
    <p:extLst>
      <p:ext uri="{BB962C8B-B14F-4D97-AF65-F5344CB8AC3E}">
        <p14:creationId xmlns:p14="http://schemas.microsoft.com/office/powerpoint/2010/main" val="21681624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A3AFE-0232-47AC-B9AA-67EACBEC36C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2D06162-CF48-4A08-9A1A-174FCE2B578A}"/>
              </a:ext>
            </a:extLst>
          </p:cNvPr>
          <p:cNvSpPr>
            <a:spLocks noGrp="1"/>
          </p:cNvSpPr>
          <p:nvPr>
            <p:ph type="dt" sz="half" idx="10"/>
          </p:nvPr>
        </p:nvSpPr>
        <p:spPr/>
        <p:txBody>
          <a:bodyPr/>
          <a:lstStyle/>
          <a:p>
            <a:fld id="{2B2FF69A-D2F3-4C5A-83BA-6BCBADAC6443}" type="datetimeFigureOut">
              <a:rPr lang="en-GB" smtClean="0"/>
              <a:t>01/04/2026</a:t>
            </a:fld>
            <a:endParaRPr lang="en-GB"/>
          </a:p>
        </p:txBody>
      </p:sp>
      <p:sp>
        <p:nvSpPr>
          <p:cNvPr id="4" name="Footer Placeholder 3">
            <a:extLst>
              <a:ext uri="{FF2B5EF4-FFF2-40B4-BE49-F238E27FC236}">
                <a16:creationId xmlns:a16="http://schemas.microsoft.com/office/drawing/2014/main" id="{1BB5FD5A-F4F5-4836-BB4B-DEEC224F8FA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25C403B-6089-4A70-ACDE-F783F2037FFC}"/>
              </a:ext>
            </a:extLst>
          </p:cNvPr>
          <p:cNvSpPr>
            <a:spLocks noGrp="1"/>
          </p:cNvSpPr>
          <p:nvPr>
            <p:ph type="sldNum" sz="quarter" idx="12"/>
          </p:nvPr>
        </p:nvSpPr>
        <p:spPr/>
        <p:txBody>
          <a:bodyPr/>
          <a:lstStyle/>
          <a:p>
            <a:fld id="{3225EAD6-26B1-41E7-B28A-30EDC0B1ED4F}" type="slidenum">
              <a:rPr lang="en-GB" smtClean="0"/>
              <a:t>‹#›</a:t>
            </a:fld>
            <a:endParaRPr lang="en-GB"/>
          </a:p>
        </p:txBody>
      </p:sp>
    </p:spTree>
    <p:extLst>
      <p:ext uri="{BB962C8B-B14F-4D97-AF65-F5344CB8AC3E}">
        <p14:creationId xmlns:p14="http://schemas.microsoft.com/office/powerpoint/2010/main" val="29731515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15E42C9-2B22-491C-B55C-A8FB32CF655E}"/>
              </a:ext>
            </a:extLst>
          </p:cNvPr>
          <p:cNvSpPr>
            <a:spLocks noGrp="1"/>
          </p:cNvSpPr>
          <p:nvPr>
            <p:ph type="dt" sz="half" idx="10"/>
          </p:nvPr>
        </p:nvSpPr>
        <p:spPr/>
        <p:txBody>
          <a:bodyPr/>
          <a:lstStyle/>
          <a:p>
            <a:fld id="{2B2FF69A-D2F3-4C5A-83BA-6BCBADAC6443}" type="datetimeFigureOut">
              <a:rPr lang="en-GB" smtClean="0"/>
              <a:t>01/04/2026</a:t>
            </a:fld>
            <a:endParaRPr lang="en-GB"/>
          </a:p>
        </p:txBody>
      </p:sp>
      <p:sp>
        <p:nvSpPr>
          <p:cNvPr id="3" name="Footer Placeholder 2">
            <a:extLst>
              <a:ext uri="{FF2B5EF4-FFF2-40B4-BE49-F238E27FC236}">
                <a16:creationId xmlns:a16="http://schemas.microsoft.com/office/drawing/2014/main" id="{066A3C11-1E05-493D-B09C-252FF3BD14C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D3A8AFF-C7F5-40FE-BD23-FA4B1B1A9776}"/>
              </a:ext>
            </a:extLst>
          </p:cNvPr>
          <p:cNvSpPr>
            <a:spLocks noGrp="1"/>
          </p:cNvSpPr>
          <p:nvPr>
            <p:ph type="sldNum" sz="quarter" idx="12"/>
          </p:nvPr>
        </p:nvSpPr>
        <p:spPr/>
        <p:txBody>
          <a:bodyPr/>
          <a:lstStyle/>
          <a:p>
            <a:fld id="{3225EAD6-26B1-41E7-B28A-30EDC0B1ED4F}" type="slidenum">
              <a:rPr lang="en-GB" smtClean="0"/>
              <a:t>‹#›</a:t>
            </a:fld>
            <a:endParaRPr lang="en-GB"/>
          </a:p>
        </p:txBody>
      </p:sp>
    </p:spTree>
    <p:extLst>
      <p:ext uri="{BB962C8B-B14F-4D97-AF65-F5344CB8AC3E}">
        <p14:creationId xmlns:p14="http://schemas.microsoft.com/office/powerpoint/2010/main" val="3975054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92FE1-6184-4CB9-8E16-88C5E5163BC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6ED838-A95F-4113-9C71-C5B195C76EB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DB45BEC-815C-45A6-A3D3-4D141D5BD2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C40B1E5-B3EC-4AA0-9539-51EA66CC0651}"/>
              </a:ext>
            </a:extLst>
          </p:cNvPr>
          <p:cNvSpPr>
            <a:spLocks noGrp="1"/>
          </p:cNvSpPr>
          <p:nvPr>
            <p:ph type="dt" sz="half" idx="10"/>
          </p:nvPr>
        </p:nvSpPr>
        <p:spPr/>
        <p:txBody>
          <a:bodyPr/>
          <a:lstStyle/>
          <a:p>
            <a:fld id="{2B2FF69A-D2F3-4C5A-83BA-6BCBADAC6443}" type="datetimeFigureOut">
              <a:rPr lang="en-GB" smtClean="0"/>
              <a:t>01/04/2026</a:t>
            </a:fld>
            <a:endParaRPr lang="en-GB"/>
          </a:p>
        </p:txBody>
      </p:sp>
      <p:sp>
        <p:nvSpPr>
          <p:cNvPr id="6" name="Footer Placeholder 5">
            <a:extLst>
              <a:ext uri="{FF2B5EF4-FFF2-40B4-BE49-F238E27FC236}">
                <a16:creationId xmlns:a16="http://schemas.microsoft.com/office/drawing/2014/main" id="{77BE9732-89BB-4991-A4B9-0E5D9EF668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6F88FD9-4D3C-489D-B783-CE99A6FC4742}"/>
              </a:ext>
            </a:extLst>
          </p:cNvPr>
          <p:cNvSpPr>
            <a:spLocks noGrp="1"/>
          </p:cNvSpPr>
          <p:nvPr>
            <p:ph type="sldNum" sz="quarter" idx="12"/>
          </p:nvPr>
        </p:nvSpPr>
        <p:spPr/>
        <p:txBody>
          <a:bodyPr/>
          <a:lstStyle/>
          <a:p>
            <a:fld id="{3225EAD6-26B1-41E7-B28A-30EDC0B1ED4F}" type="slidenum">
              <a:rPr lang="en-GB" smtClean="0"/>
              <a:t>‹#›</a:t>
            </a:fld>
            <a:endParaRPr lang="en-GB"/>
          </a:p>
        </p:txBody>
      </p:sp>
    </p:spTree>
    <p:extLst>
      <p:ext uri="{BB962C8B-B14F-4D97-AF65-F5344CB8AC3E}">
        <p14:creationId xmlns:p14="http://schemas.microsoft.com/office/powerpoint/2010/main" val="27250641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44AC3-AF7A-4212-9318-7AFE7CEE1D8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9F46732-6681-461D-8B6F-C82664F41E8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FDC551E-E94E-4113-BE96-1E7F90D43D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EF92860-1745-42DD-94D7-15410D2DEC2E}"/>
              </a:ext>
            </a:extLst>
          </p:cNvPr>
          <p:cNvSpPr>
            <a:spLocks noGrp="1"/>
          </p:cNvSpPr>
          <p:nvPr>
            <p:ph type="dt" sz="half" idx="10"/>
          </p:nvPr>
        </p:nvSpPr>
        <p:spPr/>
        <p:txBody>
          <a:bodyPr/>
          <a:lstStyle/>
          <a:p>
            <a:fld id="{2B2FF69A-D2F3-4C5A-83BA-6BCBADAC6443}" type="datetimeFigureOut">
              <a:rPr lang="en-GB" smtClean="0"/>
              <a:t>01/04/2026</a:t>
            </a:fld>
            <a:endParaRPr lang="en-GB"/>
          </a:p>
        </p:txBody>
      </p:sp>
      <p:sp>
        <p:nvSpPr>
          <p:cNvPr id="6" name="Footer Placeholder 5">
            <a:extLst>
              <a:ext uri="{FF2B5EF4-FFF2-40B4-BE49-F238E27FC236}">
                <a16:creationId xmlns:a16="http://schemas.microsoft.com/office/drawing/2014/main" id="{39F77C29-DB5D-47DB-AAF3-4348A1E6F6F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ABA6161-A422-42DB-AAC5-6B65E19FE08B}"/>
              </a:ext>
            </a:extLst>
          </p:cNvPr>
          <p:cNvSpPr>
            <a:spLocks noGrp="1"/>
          </p:cNvSpPr>
          <p:nvPr>
            <p:ph type="sldNum" sz="quarter" idx="12"/>
          </p:nvPr>
        </p:nvSpPr>
        <p:spPr/>
        <p:txBody>
          <a:bodyPr/>
          <a:lstStyle/>
          <a:p>
            <a:fld id="{3225EAD6-26B1-41E7-B28A-30EDC0B1ED4F}" type="slidenum">
              <a:rPr lang="en-GB" smtClean="0"/>
              <a:t>‹#›</a:t>
            </a:fld>
            <a:endParaRPr lang="en-GB"/>
          </a:p>
        </p:txBody>
      </p:sp>
    </p:spTree>
    <p:extLst>
      <p:ext uri="{BB962C8B-B14F-4D97-AF65-F5344CB8AC3E}">
        <p14:creationId xmlns:p14="http://schemas.microsoft.com/office/powerpoint/2010/main" val="2169883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EC68D-70E9-4B39-910B-740CE5258F8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9FA8E1E-11BE-4A07-86E7-054ABF0FC9D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484A90E-BC8E-4596-A1F4-E47E58814618}"/>
              </a:ext>
            </a:extLst>
          </p:cNvPr>
          <p:cNvSpPr>
            <a:spLocks noGrp="1"/>
          </p:cNvSpPr>
          <p:nvPr>
            <p:ph type="dt" sz="half" idx="10"/>
          </p:nvPr>
        </p:nvSpPr>
        <p:spPr/>
        <p:txBody>
          <a:bodyPr/>
          <a:lstStyle/>
          <a:p>
            <a:fld id="{2B2FF69A-D2F3-4C5A-83BA-6BCBADAC6443}" type="datetimeFigureOut">
              <a:rPr lang="en-GB" smtClean="0"/>
              <a:t>01/04/2026</a:t>
            </a:fld>
            <a:endParaRPr lang="en-GB"/>
          </a:p>
        </p:txBody>
      </p:sp>
      <p:sp>
        <p:nvSpPr>
          <p:cNvPr id="5" name="Footer Placeholder 4">
            <a:extLst>
              <a:ext uri="{FF2B5EF4-FFF2-40B4-BE49-F238E27FC236}">
                <a16:creationId xmlns:a16="http://schemas.microsoft.com/office/drawing/2014/main" id="{33200CEB-DF67-4D56-8CE0-1A79A82F9E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511D2E-03F6-4DEF-AE8A-2AB62A297DE5}"/>
              </a:ext>
            </a:extLst>
          </p:cNvPr>
          <p:cNvSpPr>
            <a:spLocks noGrp="1"/>
          </p:cNvSpPr>
          <p:nvPr>
            <p:ph type="sldNum" sz="quarter" idx="12"/>
          </p:nvPr>
        </p:nvSpPr>
        <p:spPr/>
        <p:txBody>
          <a:bodyPr/>
          <a:lstStyle/>
          <a:p>
            <a:fld id="{3225EAD6-26B1-41E7-B28A-30EDC0B1ED4F}" type="slidenum">
              <a:rPr lang="en-GB" smtClean="0"/>
              <a:t>‹#›</a:t>
            </a:fld>
            <a:endParaRPr lang="en-GB"/>
          </a:p>
        </p:txBody>
      </p:sp>
    </p:spTree>
    <p:extLst>
      <p:ext uri="{BB962C8B-B14F-4D97-AF65-F5344CB8AC3E}">
        <p14:creationId xmlns:p14="http://schemas.microsoft.com/office/powerpoint/2010/main" val="26381584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C523319-7EA7-44A8-BA72-683020FFAF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5FD197F-034C-42E0-897A-71CBCF90DE4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D8068A-014C-4DC1-B8F4-FC2B4F1C567B}"/>
              </a:ext>
            </a:extLst>
          </p:cNvPr>
          <p:cNvSpPr>
            <a:spLocks noGrp="1"/>
          </p:cNvSpPr>
          <p:nvPr>
            <p:ph type="dt" sz="half" idx="10"/>
          </p:nvPr>
        </p:nvSpPr>
        <p:spPr/>
        <p:txBody>
          <a:bodyPr/>
          <a:lstStyle/>
          <a:p>
            <a:fld id="{2B2FF69A-D2F3-4C5A-83BA-6BCBADAC6443}" type="datetimeFigureOut">
              <a:rPr lang="en-GB" smtClean="0"/>
              <a:t>01/04/2026</a:t>
            </a:fld>
            <a:endParaRPr lang="en-GB"/>
          </a:p>
        </p:txBody>
      </p:sp>
      <p:sp>
        <p:nvSpPr>
          <p:cNvPr id="5" name="Footer Placeholder 4">
            <a:extLst>
              <a:ext uri="{FF2B5EF4-FFF2-40B4-BE49-F238E27FC236}">
                <a16:creationId xmlns:a16="http://schemas.microsoft.com/office/drawing/2014/main" id="{7262C28B-42D6-40DC-ABF5-D2690788CE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A5E3B7-D264-4F39-9B85-F4E87EC43C7F}"/>
              </a:ext>
            </a:extLst>
          </p:cNvPr>
          <p:cNvSpPr>
            <a:spLocks noGrp="1"/>
          </p:cNvSpPr>
          <p:nvPr>
            <p:ph type="sldNum" sz="quarter" idx="12"/>
          </p:nvPr>
        </p:nvSpPr>
        <p:spPr/>
        <p:txBody>
          <a:bodyPr/>
          <a:lstStyle/>
          <a:p>
            <a:fld id="{3225EAD6-26B1-41E7-B28A-30EDC0B1ED4F}" type="slidenum">
              <a:rPr lang="en-GB" smtClean="0"/>
              <a:t>‹#›</a:t>
            </a:fld>
            <a:endParaRPr lang="en-GB"/>
          </a:p>
        </p:txBody>
      </p:sp>
    </p:spTree>
    <p:extLst>
      <p:ext uri="{BB962C8B-B14F-4D97-AF65-F5344CB8AC3E}">
        <p14:creationId xmlns:p14="http://schemas.microsoft.com/office/powerpoint/2010/main" val="24703286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936F0F-B338-4F21-9686-A8F369369B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9CCFC29-62E1-4691-A130-28C6FC61CC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6A7A61F-3965-488F-8C04-DECF4E92B77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2FF69A-D2F3-4C5A-83BA-6BCBADAC6443}" type="datetimeFigureOut">
              <a:rPr lang="en-GB" smtClean="0"/>
              <a:t>01/04/2026</a:t>
            </a:fld>
            <a:endParaRPr lang="en-GB"/>
          </a:p>
        </p:txBody>
      </p:sp>
      <p:sp>
        <p:nvSpPr>
          <p:cNvPr id="5" name="Footer Placeholder 4">
            <a:extLst>
              <a:ext uri="{FF2B5EF4-FFF2-40B4-BE49-F238E27FC236}">
                <a16:creationId xmlns:a16="http://schemas.microsoft.com/office/drawing/2014/main" id="{8BB80153-E08F-4725-A063-0EF354286C9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526AB98-1AB0-46B7-A032-EA84E2157B0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25EAD6-26B1-41E7-B28A-30EDC0B1ED4F}" type="slidenum">
              <a:rPr lang="en-GB" smtClean="0"/>
              <a:t>‹#›</a:t>
            </a:fld>
            <a:endParaRPr lang="en-GB"/>
          </a:p>
        </p:txBody>
      </p:sp>
    </p:spTree>
    <p:extLst>
      <p:ext uri="{BB962C8B-B14F-4D97-AF65-F5344CB8AC3E}">
        <p14:creationId xmlns:p14="http://schemas.microsoft.com/office/powerpoint/2010/main" val="2216212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4.jpe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58A5AD7-816A-40AA-A1EF-42BC5FBDAA37}"/>
              </a:ext>
            </a:extLst>
          </p:cNvPr>
          <p:cNvSpPr/>
          <p:nvPr/>
        </p:nvSpPr>
        <p:spPr>
          <a:xfrm>
            <a:off x="306161" y="410808"/>
            <a:ext cx="11648093" cy="973507"/>
          </a:xfrm>
          <a:prstGeom prst="roundRect">
            <a:avLst>
              <a:gd name="adj" fmla="val 42842"/>
            </a:avLst>
          </a:prstGeom>
          <a:solidFill>
            <a:srgbClr val="5A9AAC"/>
          </a:solidFill>
          <a:ln>
            <a:solidFill>
              <a:srgbClr val="E55D23"/>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000" b="1" dirty="0">
                <a:latin typeface="XCCW Joined 1a"/>
              </a:rPr>
              <a:t>Year 2 – Term 5 – Book Warmer</a:t>
            </a:r>
          </a:p>
          <a:p>
            <a:pPr algn="ctr"/>
            <a:r>
              <a:rPr lang="en-GB" sz="2000" b="1" dirty="0">
                <a:latin typeface="XCCW Joined 1a"/>
              </a:rPr>
              <a:t>‘Rabbit and Bear – Rabbit’s Bad Habits’ by Julian Gough and Jim Field </a:t>
            </a:r>
            <a:endParaRPr lang="en-GB" sz="2000" b="1" dirty="0">
              <a:latin typeface="XCCW Joined 1a" panose="03050602040000000000" pitchFamily="66" charset="0"/>
            </a:endParaRPr>
          </a:p>
        </p:txBody>
      </p:sp>
      <p:pic>
        <p:nvPicPr>
          <p:cNvPr id="9" name="Picture 8">
            <a:extLst>
              <a:ext uri="{FF2B5EF4-FFF2-40B4-BE49-F238E27FC236}">
                <a16:creationId xmlns:a16="http://schemas.microsoft.com/office/drawing/2014/main" id="{85F266C0-5E6E-45BC-AB37-81F095CECF23}"/>
              </a:ext>
            </a:extLst>
          </p:cNvPr>
          <p:cNvPicPr/>
          <p:nvPr/>
        </p:nvPicPr>
        <p:blipFill rotWithShape="1">
          <a:blip r:embed="rId2" cstate="print">
            <a:extLst>
              <a:ext uri="{28A0092B-C50C-407E-A947-70E740481C1C}">
                <a14:useLocalDpi xmlns:a14="http://schemas.microsoft.com/office/drawing/2010/main" val="0"/>
              </a:ext>
            </a:extLst>
          </a:blip>
          <a:srcRect l="13148" r="11366"/>
          <a:stretch/>
        </p:blipFill>
        <p:spPr bwMode="auto">
          <a:xfrm>
            <a:off x="414125" y="39826"/>
            <a:ext cx="904677" cy="905370"/>
          </a:xfrm>
          <a:prstGeom prst="rect">
            <a:avLst/>
          </a:prstGeom>
          <a:noFill/>
          <a:ln>
            <a:noFill/>
          </a:ln>
          <a:extLst>
            <a:ext uri="{53640926-AAD7-44D8-BBD7-CCE9431645EC}">
              <a14:shadowObscured xmlns:a14="http://schemas.microsoft.com/office/drawing/2010/main"/>
            </a:ext>
          </a:extLst>
        </p:spPr>
      </p:pic>
      <p:sp>
        <p:nvSpPr>
          <p:cNvPr id="10" name="TextBox 9">
            <a:extLst>
              <a:ext uri="{FF2B5EF4-FFF2-40B4-BE49-F238E27FC236}">
                <a16:creationId xmlns:a16="http://schemas.microsoft.com/office/drawing/2014/main" id="{BAD1E5E4-1C2D-42B2-9BAC-C7DBBCDEB5B5}"/>
              </a:ext>
            </a:extLst>
          </p:cNvPr>
          <p:cNvSpPr txBox="1"/>
          <p:nvPr/>
        </p:nvSpPr>
        <p:spPr>
          <a:xfrm>
            <a:off x="-34700" y="4608312"/>
            <a:ext cx="2707004" cy="276999"/>
          </a:xfrm>
          <a:prstGeom prst="rect">
            <a:avLst/>
          </a:prstGeom>
          <a:noFill/>
        </p:spPr>
        <p:txBody>
          <a:bodyPr wrap="square" rtlCol="0">
            <a:spAutoFit/>
          </a:bodyPr>
          <a:lstStyle/>
          <a:p>
            <a:pPr algn="ctr"/>
            <a:r>
              <a:rPr lang="en-GB" sz="1200" b="1" dirty="0">
                <a:latin typeface="OpenDyslexic" pitchFamily="2" charset="0"/>
                <a:ea typeface="OpenDyslexic" pitchFamily="2" charset="0"/>
                <a:cs typeface="OpenDyslexic" pitchFamily="2" charset="0"/>
              </a:rPr>
              <a:t>Our theme this term:</a:t>
            </a:r>
          </a:p>
        </p:txBody>
      </p:sp>
      <p:sp>
        <p:nvSpPr>
          <p:cNvPr id="12" name="Oval 11">
            <a:extLst>
              <a:ext uri="{FF2B5EF4-FFF2-40B4-BE49-F238E27FC236}">
                <a16:creationId xmlns:a16="http://schemas.microsoft.com/office/drawing/2014/main" id="{865B518E-A645-4897-B9DC-7CA6684A06D5}"/>
              </a:ext>
            </a:extLst>
          </p:cNvPr>
          <p:cNvSpPr/>
          <p:nvPr/>
        </p:nvSpPr>
        <p:spPr>
          <a:xfrm>
            <a:off x="44889" y="4995928"/>
            <a:ext cx="2559415" cy="646331"/>
          </a:xfrm>
          <a:prstGeom prst="ellipse">
            <a:avLst/>
          </a:prstGeom>
          <a:solidFill>
            <a:srgbClr val="BF185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200" b="1" dirty="0">
                <a:latin typeface="OpenDyslexic" pitchFamily="2" charset="0"/>
                <a:ea typeface="OpenDyslexic" pitchFamily="2" charset="0"/>
                <a:cs typeface="OpenDyslexic" pitchFamily="2" charset="0"/>
              </a:rPr>
              <a:t>Citizenship</a:t>
            </a:r>
          </a:p>
        </p:txBody>
      </p:sp>
      <p:pic>
        <p:nvPicPr>
          <p:cNvPr id="16" name="Picture 15">
            <a:extLst>
              <a:ext uri="{FF2B5EF4-FFF2-40B4-BE49-F238E27FC236}">
                <a16:creationId xmlns:a16="http://schemas.microsoft.com/office/drawing/2014/main" id="{C6AEBB96-60EB-4B56-B8C7-88F9C726F493}"/>
              </a:ext>
            </a:extLst>
          </p:cNvPr>
          <p:cNvPicPr/>
          <p:nvPr/>
        </p:nvPicPr>
        <p:blipFill rotWithShape="1">
          <a:blip r:embed="rId2" cstate="print">
            <a:extLst>
              <a:ext uri="{28A0092B-C50C-407E-A947-70E740481C1C}">
                <a14:useLocalDpi xmlns:a14="http://schemas.microsoft.com/office/drawing/2010/main" val="0"/>
              </a:ext>
            </a:extLst>
          </a:blip>
          <a:srcRect l="13148" r="11366"/>
          <a:stretch/>
        </p:blipFill>
        <p:spPr bwMode="auto">
          <a:xfrm>
            <a:off x="10436022" y="76609"/>
            <a:ext cx="904677" cy="905370"/>
          </a:xfrm>
          <a:prstGeom prst="rect">
            <a:avLst/>
          </a:prstGeom>
          <a:noFill/>
          <a:ln>
            <a:noFill/>
          </a:ln>
          <a:extLst>
            <a:ext uri="{53640926-AAD7-44D8-BBD7-CCE9431645EC}">
              <a14:shadowObscured xmlns:a14="http://schemas.microsoft.com/office/drawing/2010/main"/>
            </a:ext>
          </a:extLst>
        </p:spPr>
      </p:pic>
      <p:sp>
        <p:nvSpPr>
          <p:cNvPr id="8" name="Rectangle: Rounded Corners 7">
            <a:extLst>
              <a:ext uri="{FF2B5EF4-FFF2-40B4-BE49-F238E27FC236}">
                <a16:creationId xmlns:a16="http://schemas.microsoft.com/office/drawing/2014/main" id="{C151FEAD-E9D2-4029-ADFF-4AB24186425C}"/>
              </a:ext>
            </a:extLst>
          </p:cNvPr>
          <p:cNvSpPr/>
          <p:nvPr/>
        </p:nvSpPr>
        <p:spPr>
          <a:xfrm>
            <a:off x="8205157" y="3420013"/>
            <a:ext cx="2799109" cy="3294010"/>
          </a:xfrm>
          <a:prstGeom prst="roundRect">
            <a:avLst>
              <a:gd name="adj" fmla="val 10615"/>
            </a:avLst>
          </a:prstGeom>
          <a:solidFill>
            <a:srgbClr val="5A9AAC"/>
          </a:solidFill>
          <a:ln>
            <a:solidFill>
              <a:srgbClr val="E55D23"/>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sz="1600" dirty="0">
              <a:cs typeface="Calibri"/>
            </a:endParaRPr>
          </a:p>
        </p:txBody>
      </p:sp>
      <p:sp>
        <p:nvSpPr>
          <p:cNvPr id="22" name="Rectangle: Rounded Corners 21">
            <a:extLst>
              <a:ext uri="{FF2B5EF4-FFF2-40B4-BE49-F238E27FC236}">
                <a16:creationId xmlns:a16="http://schemas.microsoft.com/office/drawing/2014/main" id="{5AB19C1E-8D16-4E07-A408-2F57EB17864E}"/>
              </a:ext>
            </a:extLst>
          </p:cNvPr>
          <p:cNvSpPr/>
          <p:nvPr/>
        </p:nvSpPr>
        <p:spPr>
          <a:xfrm>
            <a:off x="6782783" y="1292281"/>
            <a:ext cx="5298848" cy="2015389"/>
          </a:xfrm>
          <a:prstGeom prst="roundRect">
            <a:avLst>
              <a:gd name="adj" fmla="val 10615"/>
            </a:avLst>
          </a:prstGeom>
          <a:solidFill>
            <a:srgbClr val="5A9AAC"/>
          </a:solidFill>
          <a:ln>
            <a:solidFill>
              <a:srgbClr val="E55D23"/>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dirty="0">
                <a:latin typeface="OpenDyslexic" pitchFamily="2" charset="0"/>
                <a:ea typeface="OpenDyslexic" pitchFamily="2" charset="0"/>
                <a:cs typeface="OpenDyslexic" pitchFamily="2" charset="0"/>
              </a:rPr>
              <a:t>Here are some more of the Rabbit and Bear stories:</a:t>
            </a:r>
          </a:p>
          <a:p>
            <a:pPr algn="ctr"/>
            <a:endParaRPr lang="en-GB" sz="1600" dirty="0"/>
          </a:p>
          <a:p>
            <a:pPr algn="ctr"/>
            <a:endParaRPr lang="en-GB" sz="1600" dirty="0"/>
          </a:p>
          <a:p>
            <a:pPr algn="ctr"/>
            <a:endParaRPr lang="en-GB" sz="1600" dirty="0"/>
          </a:p>
          <a:p>
            <a:pPr algn="ctr"/>
            <a:endParaRPr lang="en-GB" sz="1600" dirty="0"/>
          </a:p>
          <a:p>
            <a:pPr algn="ctr"/>
            <a:endParaRPr lang="en-GB" sz="1600" dirty="0"/>
          </a:p>
          <a:p>
            <a:pPr algn="ctr"/>
            <a:endParaRPr lang="en-GB" sz="1600" dirty="0"/>
          </a:p>
        </p:txBody>
      </p:sp>
      <p:sp>
        <p:nvSpPr>
          <p:cNvPr id="29" name="Rectangle: Rounded Corners 28">
            <a:extLst>
              <a:ext uri="{FF2B5EF4-FFF2-40B4-BE49-F238E27FC236}">
                <a16:creationId xmlns:a16="http://schemas.microsoft.com/office/drawing/2014/main" id="{277D3FCF-9DE8-460B-8279-5EB959A3C7C8}"/>
              </a:ext>
            </a:extLst>
          </p:cNvPr>
          <p:cNvSpPr/>
          <p:nvPr/>
        </p:nvSpPr>
        <p:spPr>
          <a:xfrm>
            <a:off x="2712335" y="1417464"/>
            <a:ext cx="3956985" cy="2267438"/>
          </a:xfrm>
          <a:prstGeom prst="roundRect">
            <a:avLst>
              <a:gd name="adj" fmla="val 10615"/>
            </a:avLst>
          </a:prstGeom>
          <a:solidFill>
            <a:srgbClr val="5A9AAC"/>
          </a:solidFill>
          <a:ln>
            <a:solidFill>
              <a:srgbClr val="E55D2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Rounded Corners 29">
            <a:extLst>
              <a:ext uri="{FF2B5EF4-FFF2-40B4-BE49-F238E27FC236}">
                <a16:creationId xmlns:a16="http://schemas.microsoft.com/office/drawing/2014/main" id="{66A8AEDA-DC2F-4437-9920-D47A7A9FA09B}"/>
              </a:ext>
            </a:extLst>
          </p:cNvPr>
          <p:cNvSpPr/>
          <p:nvPr/>
        </p:nvSpPr>
        <p:spPr>
          <a:xfrm>
            <a:off x="2740304" y="4746812"/>
            <a:ext cx="4170083" cy="1967211"/>
          </a:xfrm>
          <a:prstGeom prst="roundRect">
            <a:avLst>
              <a:gd name="adj" fmla="val 10615"/>
            </a:avLst>
          </a:prstGeom>
          <a:solidFill>
            <a:srgbClr val="5A9AAC"/>
          </a:solidFill>
          <a:ln>
            <a:solidFill>
              <a:srgbClr val="E55D2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0D108DF0-114C-44C5-8340-14CCABAFE4F0}"/>
              </a:ext>
            </a:extLst>
          </p:cNvPr>
          <p:cNvSpPr txBox="1"/>
          <p:nvPr/>
        </p:nvSpPr>
        <p:spPr>
          <a:xfrm>
            <a:off x="2726966" y="1543924"/>
            <a:ext cx="3833558" cy="1954381"/>
          </a:xfrm>
          <a:prstGeom prst="rect">
            <a:avLst/>
          </a:prstGeom>
          <a:noFill/>
        </p:spPr>
        <p:txBody>
          <a:bodyPr wrap="square" lIns="91440" tIns="45720" rIns="91440" bIns="45720" rtlCol="0" anchor="t">
            <a:spAutoFit/>
          </a:bodyPr>
          <a:lstStyle/>
          <a:p>
            <a:pPr algn="ctr"/>
            <a:r>
              <a:rPr lang="en-GB" sz="1100" b="0" i="0" u="none" strike="noStrike" dirty="0">
                <a:solidFill>
                  <a:schemeClr val="bg1"/>
                </a:solidFill>
                <a:effectLst/>
                <a:latin typeface="OpenDyslexic" pitchFamily="2" charset="0"/>
                <a:ea typeface="OpenDyslexic" pitchFamily="2" charset="0"/>
                <a:cs typeface="OpenDyslexic" pitchFamily="2" charset="0"/>
              </a:rPr>
              <a:t>This story is about Rabbit and Bear, two friends who live in the forest. Rabbit has some bad habits, like being messy, forgetful, or sometimes not thinking about others. Bear notices these habits and helps Rabbit learn why they can be a problem. Together, they show how friends can support each other, even when someone has bad habits.</a:t>
            </a:r>
            <a:endParaRPr lang="en-US" sz="1100" b="1" dirty="0">
              <a:solidFill>
                <a:schemeClr val="bg1"/>
              </a:solidFill>
              <a:latin typeface="OpenDyslexic" pitchFamily="2" charset="0"/>
              <a:ea typeface="OpenDyslexic" pitchFamily="2" charset="0"/>
              <a:cs typeface="OpenDyslexic" pitchFamily="2" charset="0"/>
            </a:endParaRPr>
          </a:p>
        </p:txBody>
      </p:sp>
      <p:sp>
        <p:nvSpPr>
          <p:cNvPr id="37" name="TextBox 36">
            <a:extLst>
              <a:ext uri="{FF2B5EF4-FFF2-40B4-BE49-F238E27FC236}">
                <a16:creationId xmlns:a16="http://schemas.microsoft.com/office/drawing/2014/main" id="{B70D0962-2E96-46D7-BB40-EF275CC6171F}"/>
              </a:ext>
            </a:extLst>
          </p:cNvPr>
          <p:cNvSpPr txBox="1"/>
          <p:nvPr/>
        </p:nvSpPr>
        <p:spPr>
          <a:xfrm>
            <a:off x="2905151" y="4872289"/>
            <a:ext cx="3840388" cy="1754326"/>
          </a:xfrm>
          <a:prstGeom prst="rect">
            <a:avLst/>
          </a:prstGeom>
          <a:noFill/>
        </p:spPr>
        <p:txBody>
          <a:bodyPr wrap="square" lIns="91440" tIns="45720" rIns="91440" bIns="45720" rtlCol="0" anchor="t">
            <a:spAutoFit/>
          </a:bodyPr>
          <a:lstStyle/>
          <a:p>
            <a:pPr algn="ctr"/>
            <a:r>
              <a:rPr lang="en-GB" sz="1200" u="sng" dirty="0">
                <a:solidFill>
                  <a:schemeClr val="bg1"/>
                </a:solidFill>
                <a:latin typeface="OpenDyslexic" pitchFamily="2" charset="0"/>
                <a:ea typeface="OpenDyslexic" pitchFamily="2" charset="0"/>
                <a:cs typeface="OpenDyslexic" pitchFamily="2" charset="0"/>
              </a:rPr>
              <a:t>Challenge!</a:t>
            </a:r>
          </a:p>
          <a:p>
            <a:pPr algn="ctr"/>
            <a:endParaRPr lang="en-GB" sz="1200" u="sng" dirty="0">
              <a:solidFill>
                <a:schemeClr val="bg1"/>
              </a:solidFill>
              <a:latin typeface="OpenDyslexic" pitchFamily="2" charset="0"/>
              <a:ea typeface="OpenDyslexic" pitchFamily="2" charset="0"/>
              <a:cs typeface="OpenDyslexic" pitchFamily="2" charset="0"/>
            </a:endParaRPr>
          </a:p>
          <a:p>
            <a:pPr algn="ctr"/>
            <a:r>
              <a:rPr lang="en-GB" sz="1200" dirty="0">
                <a:solidFill>
                  <a:schemeClr val="bg1"/>
                </a:solidFill>
                <a:latin typeface="OpenDyslexic" pitchFamily="2" charset="0"/>
                <a:ea typeface="OpenDyslexic" pitchFamily="2" charset="0"/>
                <a:cs typeface="OpenDyslexic" pitchFamily="2" charset="0"/>
              </a:rPr>
              <a:t>At the start of the story, Bear is eager to build a snowman and Rabbit wants to build one too!</a:t>
            </a:r>
          </a:p>
          <a:p>
            <a:pPr algn="ctr"/>
            <a:endParaRPr lang="en-GB" sz="1200" u="sng" dirty="0">
              <a:solidFill>
                <a:schemeClr val="bg1"/>
              </a:solidFill>
              <a:latin typeface="OpenDyslexic" pitchFamily="2" charset="0"/>
              <a:ea typeface="OpenDyslexic" pitchFamily="2" charset="0"/>
              <a:cs typeface="OpenDyslexic" pitchFamily="2" charset="0"/>
            </a:endParaRPr>
          </a:p>
          <a:p>
            <a:pPr algn="ctr"/>
            <a:r>
              <a:rPr lang="en-GB" sz="1200" dirty="0">
                <a:solidFill>
                  <a:schemeClr val="bg1"/>
                </a:solidFill>
                <a:latin typeface="OpenDyslexic" pitchFamily="2" charset="0"/>
                <a:ea typeface="OpenDyslexic" pitchFamily="2" charset="0"/>
                <a:cs typeface="OpenDyslexic" pitchFamily="2" charset="0"/>
              </a:rPr>
              <a:t>Can you design and draw your own snowman?</a:t>
            </a:r>
          </a:p>
        </p:txBody>
      </p:sp>
      <p:sp>
        <p:nvSpPr>
          <p:cNvPr id="18" name="Rectangle 17">
            <a:extLst>
              <a:ext uri="{FF2B5EF4-FFF2-40B4-BE49-F238E27FC236}">
                <a16:creationId xmlns:a16="http://schemas.microsoft.com/office/drawing/2014/main" id="{B4C1353B-CECB-44DD-BEEA-9B76574E8797}"/>
              </a:ext>
            </a:extLst>
          </p:cNvPr>
          <p:cNvSpPr/>
          <p:nvPr/>
        </p:nvSpPr>
        <p:spPr>
          <a:xfrm>
            <a:off x="9333956" y="3195496"/>
            <a:ext cx="2302789" cy="229358"/>
          </a:xfrm>
          <a:prstGeom prst="rect">
            <a:avLst/>
          </a:prstGeom>
        </p:spPr>
        <p:txBody>
          <a:bodyPr wrap="square">
            <a:spAutoFit/>
          </a:bodyPr>
          <a:lstStyle/>
          <a:p>
            <a:pPr>
              <a:lnSpc>
                <a:spcPct val="119000"/>
              </a:lnSpc>
              <a:spcAft>
                <a:spcPts val="600"/>
              </a:spcAft>
            </a:pPr>
            <a:r>
              <a:rPr lang="en-GB" sz="800" kern="1400" dirty="0">
                <a:solidFill>
                  <a:srgbClr val="000000"/>
                </a:solidFill>
                <a:latin typeface="CCW Cursive Writing 1" panose="03050602040000000000" pitchFamily="66" charset="0"/>
              </a:rPr>
              <a:t> </a:t>
            </a:r>
            <a:endParaRPr lang="en-GB" sz="800" kern="1400" dirty="0">
              <a:ln>
                <a:noFill/>
              </a:ln>
              <a:solidFill>
                <a:srgbClr val="000000"/>
              </a:solidFill>
              <a:effectLst/>
              <a:latin typeface="CCW Cursive Writing 1" panose="03050602040000000000" pitchFamily="66" charset="0"/>
            </a:endParaRPr>
          </a:p>
        </p:txBody>
      </p:sp>
      <p:pic>
        <p:nvPicPr>
          <p:cNvPr id="1028" name="Picture 4">
            <a:extLst>
              <a:ext uri="{FF2B5EF4-FFF2-40B4-BE49-F238E27FC236}">
                <a16:creationId xmlns:a16="http://schemas.microsoft.com/office/drawing/2014/main" id="{C4BF4298-CA97-76FA-5AE8-79B18794BE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6090" y="3380128"/>
            <a:ext cx="1011244" cy="900019"/>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a:extLst>
              <a:ext uri="{FF2B5EF4-FFF2-40B4-BE49-F238E27FC236}">
                <a16:creationId xmlns:a16="http://schemas.microsoft.com/office/drawing/2014/main" id="{CBACC640-B5B0-4B63-3CF7-8A42E0F82EB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23724" y="3731692"/>
            <a:ext cx="1261952" cy="973506"/>
          </a:xfrm>
          <a:prstGeom prst="rect">
            <a:avLst/>
          </a:prstGeom>
          <a:noFill/>
          <a:extLst>
            <a:ext uri="{909E8E84-426E-40DD-AFC4-6F175D3DCCD1}">
              <a14:hiddenFill xmlns:a14="http://schemas.microsoft.com/office/drawing/2010/main">
                <a:solidFill>
                  <a:srgbClr val="FFFFFF"/>
                </a:solidFill>
              </a14:hiddenFill>
            </a:ext>
          </a:extLst>
        </p:spPr>
      </p:pic>
      <p:sp>
        <p:nvSpPr>
          <p:cNvPr id="40" name="Rectangle: Rounded Corners 39">
            <a:extLst>
              <a:ext uri="{FF2B5EF4-FFF2-40B4-BE49-F238E27FC236}">
                <a16:creationId xmlns:a16="http://schemas.microsoft.com/office/drawing/2014/main" id="{39E6C6EC-232F-424C-AA94-3F4A46664EA3}"/>
              </a:ext>
            </a:extLst>
          </p:cNvPr>
          <p:cNvSpPr/>
          <p:nvPr/>
        </p:nvSpPr>
        <p:spPr>
          <a:xfrm>
            <a:off x="3670300" y="3849693"/>
            <a:ext cx="3240087" cy="828993"/>
          </a:xfrm>
          <a:prstGeom prst="roundRect">
            <a:avLst>
              <a:gd name="adj" fmla="val 10615"/>
            </a:avLst>
          </a:prstGeom>
          <a:solidFill>
            <a:srgbClr val="BF1852"/>
          </a:solidFill>
          <a:ln>
            <a:solidFill>
              <a:srgbClr val="C5E4F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bg1"/>
                </a:solidFill>
                <a:latin typeface="OpenDyslexic" pitchFamily="2" charset="0"/>
                <a:ea typeface="OpenDyslexic" pitchFamily="2" charset="0"/>
                <a:cs typeface="OpenDyslexic" pitchFamily="2" charset="0"/>
              </a:rPr>
              <a:t>Bear discovers that Rabbit has some bad habits! Can you find out what </a:t>
            </a:r>
            <a:r>
              <a:rPr lang="en-GB" sz="1100" b="1" dirty="0">
                <a:solidFill>
                  <a:schemeClr val="bg1"/>
                </a:solidFill>
                <a:latin typeface="OpenDyslexic" pitchFamily="2" charset="0"/>
                <a:ea typeface="OpenDyslexic" pitchFamily="2" charset="0"/>
                <a:cs typeface="OpenDyslexic" pitchFamily="2" charset="0"/>
              </a:rPr>
              <a:t>habit</a:t>
            </a:r>
            <a:r>
              <a:rPr lang="en-GB" sz="1100" dirty="0">
                <a:solidFill>
                  <a:schemeClr val="bg1"/>
                </a:solidFill>
                <a:latin typeface="OpenDyslexic" pitchFamily="2" charset="0"/>
                <a:ea typeface="OpenDyslexic" pitchFamily="2" charset="0"/>
                <a:cs typeface="OpenDyslexic" pitchFamily="2" charset="0"/>
              </a:rPr>
              <a:t> means?</a:t>
            </a:r>
          </a:p>
        </p:txBody>
      </p:sp>
      <p:sp>
        <p:nvSpPr>
          <p:cNvPr id="5" name="TextBox 4">
            <a:extLst>
              <a:ext uri="{FF2B5EF4-FFF2-40B4-BE49-F238E27FC236}">
                <a16:creationId xmlns:a16="http://schemas.microsoft.com/office/drawing/2014/main" id="{23914292-7396-1BAC-2D5D-74EA880F2C6A}"/>
              </a:ext>
            </a:extLst>
          </p:cNvPr>
          <p:cNvSpPr txBox="1"/>
          <p:nvPr/>
        </p:nvSpPr>
        <p:spPr>
          <a:xfrm>
            <a:off x="8336616" y="3464739"/>
            <a:ext cx="2525001" cy="3416320"/>
          </a:xfrm>
          <a:prstGeom prst="rect">
            <a:avLst/>
          </a:prstGeom>
          <a:noFill/>
        </p:spPr>
        <p:txBody>
          <a:bodyPr wrap="square">
            <a:spAutoFit/>
          </a:bodyPr>
          <a:lstStyle/>
          <a:p>
            <a:pPr algn="ctr"/>
            <a:r>
              <a:rPr lang="en-US" sz="1200" dirty="0">
                <a:solidFill>
                  <a:schemeClr val="bg1"/>
                </a:solidFill>
                <a:latin typeface="OpenDyslexic" pitchFamily="2" charset="0"/>
                <a:ea typeface="OpenDyslexic" pitchFamily="2" charset="0"/>
                <a:cs typeface="OpenDyslexic" pitchFamily="2" charset="0"/>
              </a:rPr>
              <a:t>Can you create a character description of our two characters, Rabbit and Bear?</a:t>
            </a:r>
          </a:p>
          <a:p>
            <a:pPr algn="ctr"/>
            <a:endParaRPr lang="en-US" sz="1200" dirty="0">
              <a:solidFill>
                <a:schemeClr val="bg1"/>
              </a:solidFill>
              <a:latin typeface="OpenDyslexic" pitchFamily="2" charset="0"/>
              <a:ea typeface="OpenDyslexic" pitchFamily="2" charset="0"/>
              <a:cs typeface="OpenDyslexic" pitchFamily="2" charset="0"/>
            </a:endParaRPr>
          </a:p>
          <a:p>
            <a:pPr algn="ctr"/>
            <a:endParaRPr lang="en-US" sz="1200" dirty="0">
              <a:solidFill>
                <a:schemeClr val="bg1"/>
              </a:solidFill>
              <a:latin typeface="OpenDyslexic" pitchFamily="2" charset="0"/>
              <a:ea typeface="OpenDyslexic" pitchFamily="2" charset="0"/>
              <a:cs typeface="OpenDyslexic" pitchFamily="2" charset="0"/>
            </a:endParaRPr>
          </a:p>
          <a:p>
            <a:pPr algn="ctr"/>
            <a:r>
              <a:rPr lang="en-US" sz="1200" dirty="0">
                <a:solidFill>
                  <a:schemeClr val="bg1"/>
                </a:solidFill>
                <a:latin typeface="OpenDyslexic" pitchFamily="2" charset="0"/>
                <a:ea typeface="OpenDyslexic" pitchFamily="2" charset="0"/>
                <a:cs typeface="OpenDyslexic" pitchFamily="2" charset="0"/>
              </a:rPr>
              <a:t>Try to use some expanded noun phrases.</a:t>
            </a:r>
          </a:p>
          <a:p>
            <a:pPr algn="ctr"/>
            <a:endParaRPr lang="en-US" sz="1200" dirty="0">
              <a:solidFill>
                <a:schemeClr val="bg1"/>
              </a:solidFill>
              <a:latin typeface="OpenDyslexic" pitchFamily="2" charset="0"/>
              <a:ea typeface="OpenDyslexic" pitchFamily="2" charset="0"/>
              <a:cs typeface="OpenDyslexic" pitchFamily="2" charset="0"/>
            </a:endParaRPr>
          </a:p>
          <a:p>
            <a:pPr algn="ctr"/>
            <a:endParaRPr lang="en-US" sz="1200" dirty="0">
              <a:solidFill>
                <a:schemeClr val="bg1"/>
              </a:solidFill>
              <a:latin typeface="OpenDyslexic" pitchFamily="2" charset="0"/>
              <a:ea typeface="OpenDyslexic" pitchFamily="2" charset="0"/>
              <a:cs typeface="OpenDyslexic" pitchFamily="2" charset="0"/>
            </a:endParaRPr>
          </a:p>
          <a:p>
            <a:pPr algn="ctr"/>
            <a:r>
              <a:rPr lang="en-US" sz="1200" dirty="0">
                <a:solidFill>
                  <a:schemeClr val="bg1"/>
                </a:solidFill>
                <a:latin typeface="OpenDyslexic" pitchFamily="2" charset="0"/>
                <a:ea typeface="OpenDyslexic" pitchFamily="2" charset="0"/>
                <a:cs typeface="OpenDyslexic" pitchFamily="2" charset="0"/>
              </a:rPr>
              <a:t>Grumpy, frustrated Rabbit.</a:t>
            </a:r>
          </a:p>
          <a:p>
            <a:pPr algn="ctr"/>
            <a:endParaRPr lang="en-US" sz="1200" dirty="0">
              <a:solidFill>
                <a:schemeClr val="bg1"/>
              </a:solidFill>
              <a:latin typeface="OpenDyslexic" pitchFamily="2" charset="0"/>
              <a:ea typeface="OpenDyslexic" pitchFamily="2" charset="0"/>
              <a:cs typeface="OpenDyslexic" pitchFamily="2" charset="0"/>
            </a:endParaRPr>
          </a:p>
          <a:p>
            <a:pPr algn="ctr"/>
            <a:r>
              <a:rPr lang="en-US" sz="1200" dirty="0">
                <a:solidFill>
                  <a:schemeClr val="bg1"/>
                </a:solidFill>
                <a:latin typeface="OpenDyslexic" pitchFamily="2" charset="0"/>
                <a:ea typeface="OpenDyslexic" pitchFamily="2" charset="0"/>
                <a:cs typeface="OpenDyslexic" pitchFamily="2" charset="0"/>
              </a:rPr>
              <a:t>Smiley and cuddly Bear.</a:t>
            </a:r>
          </a:p>
          <a:p>
            <a:pPr algn="ctr"/>
            <a:endParaRPr lang="en-US" sz="1200" dirty="0">
              <a:solidFill>
                <a:schemeClr val="bg1"/>
              </a:solidFill>
              <a:latin typeface="OpenDyslexic" pitchFamily="2" charset="0"/>
              <a:ea typeface="OpenDyslexic" pitchFamily="2" charset="0"/>
              <a:cs typeface="OpenDyslexic" pitchFamily="2" charset="0"/>
            </a:endParaRPr>
          </a:p>
        </p:txBody>
      </p:sp>
      <p:pic>
        <p:nvPicPr>
          <p:cNvPr id="3" name="Picture 2">
            <a:extLst>
              <a:ext uri="{FF2B5EF4-FFF2-40B4-BE49-F238E27FC236}">
                <a16:creationId xmlns:a16="http://schemas.microsoft.com/office/drawing/2014/main" id="{4CC2654C-FFD4-E3F1-B33E-8E00565C671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8349" y="1471723"/>
            <a:ext cx="2006600" cy="28321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a:extLst>
              <a:ext uri="{FF2B5EF4-FFF2-40B4-BE49-F238E27FC236}">
                <a16:creationId xmlns:a16="http://schemas.microsoft.com/office/drawing/2014/main" id="{5E246555-02B8-5716-AB2A-2A9B4696E09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03467" y="1829747"/>
            <a:ext cx="831609" cy="13767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0096FF52-6FD8-DB74-0B7B-7DA904CFB2E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965598" y="1867073"/>
            <a:ext cx="878327" cy="133944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a:extLst>
              <a:ext uri="{FF2B5EF4-FFF2-40B4-BE49-F238E27FC236}">
                <a16:creationId xmlns:a16="http://schemas.microsoft.com/office/drawing/2014/main" id="{6773CD3A-87CD-8DCC-99CD-726A446E4F4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85951" y="1886091"/>
            <a:ext cx="865856" cy="132043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0">
            <a:extLst>
              <a:ext uri="{FF2B5EF4-FFF2-40B4-BE49-F238E27FC236}">
                <a16:creationId xmlns:a16="http://schemas.microsoft.com/office/drawing/2014/main" id="{B54A2232-A923-36CE-784C-C93F8B8FF04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003094" y="1895905"/>
            <a:ext cx="865856" cy="1320431"/>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2">
            <a:extLst>
              <a:ext uri="{FF2B5EF4-FFF2-40B4-BE49-F238E27FC236}">
                <a16:creationId xmlns:a16="http://schemas.microsoft.com/office/drawing/2014/main" id="{956F49B2-42FD-E1A1-B6E6-7D552DDAB08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982413" y="1905267"/>
            <a:ext cx="853578" cy="1301706"/>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4" descr="Rabbit's Bad Habits (Rabbit &amp; Bear)">
            <a:extLst>
              <a:ext uri="{FF2B5EF4-FFF2-40B4-BE49-F238E27FC236}">
                <a16:creationId xmlns:a16="http://schemas.microsoft.com/office/drawing/2014/main" id="{FB353E54-C101-A09E-392D-AC07B5936BB4}"/>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l="53211" t="67777" r="33533" b="2835"/>
          <a:stretch/>
        </p:blipFill>
        <p:spPr bwMode="auto">
          <a:xfrm>
            <a:off x="7340679" y="5028268"/>
            <a:ext cx="1064082" cy="1654381"/>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4" descr="Rabbit's Bad Habits (Rabbit &amp; Bear)">
            <a:extLst>
              <a:ext uri="{FF2B5EF4-FFF2-40B4-BE49-F238E27FC236}">
                <a16:creationId xmlns:a16="http://schemas.microsoft.com/office/drawing/2014/main" id="{816C091A-EC36-2C6B-B6C8-A231F0A64699}"/>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l="76452" b="5665"/>
          <a:stretch/>
        </p:blipFill>
        <p:spPr bwMode="auto">
          <a:xfrm>
            <a:off x="11060899" y="3807198"/>
            <a:ext cx="1020732" cy="2867658"/>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16" descr="What is a citizen | KS2 Citizenship | Primary - BBC Bitesize">
            <a:extLst>
              <a:ext uri="{FF2B5EF4-FFF2-40B4-BE49-F238E27FC236}">
                <a16:creationId xmlns:a16="http://schemas.microsoft.com/office/drawing/2014/main" id="{77EA5057-C6DF-7CA2-5593-060FF9DD948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74388" y="5741540"/>
            <a:ext cx="1241778" cy="928746"/>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Qualities of a Good Citizen - civicskids">
            <a:extLst>
              <a:ext uri="{FF2B5EF4-FFF2-40B4-BE49-F238E27FC236}">
                <a16:creationId xmlns:a16="http://schemas.microsoft.com/office/drawing/2014/main" id="{905180CB-2D0B-D482-4988-1BB54504A6B4}"/>
              </a:ext>
            </a:extLst>
          </p:cNvPr>
          <p:cNvPicPr>
            <a:picLocks noChangeAspect="1" noChangeArrowheads="1"/>
          </p:cNvPicPr>
          <p:nvPr/>
        </p:nvPicPr>
        <p:blipFill rotWithShape="1">
          <a:blip r:embed="rId13">
            <a:extLst>
              <a:ext uri="{28A0092B-C50C-407E-A947-70E740481C1C}">
                <a14:useLocalDpi xmlns:a14="http://schemas.microsoft.com/office/drawing/2010/main" val="0"/>
              </a:ext>
            </a:extLst>
          </a:blip>
          <a:srcRect l="18828" r="23822"/>
          <a:stretch/>
        </p:blipFill>
        <p:spPr bwMode="auto">
          <a:xfrm>
            <a:off x="1370438" y="5840678"/>
            <a:ext cx="933429" cy="813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13216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8b33755d-08ae-413b-a6d7-2c8ef28c99bd" xsi:nil="true"/>
    <lcf76f155ced4ddcb4097134ff3c332f xmlns="f00701a2-7724-4efd-af13-a623fff13b57">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65100DCEBB45F418B92013B39796FB7" ma:contentTypeVersion="18" ma:contentTypeDescription="Create a new document." ma:contentTypeScope="" ma:versionID="08a44f6874128c3333bb93063f8b2dc8">
  <xsd:schema xmlns:xsd="http://www.w3.org/2001/XMLSchema" xmlns:xs="http://www.w3.org/2001/XMLSchema" xmlns:p="http://schemas.microsoft.com/office/2006/metadata/properties" xmlns:ns2="f00701a2-7724-4efd-af13-a623fff13b57" xmlns:ns3="0ff44e97-233f-4fc8-9d97-fac65850ace2" xmlns:ns4="8b33755d-08ae-413b-a6d7-2c8ef28c99bd" targetNamespace="http://schemas.microsoft.com/office/2006/metadata/properties" ma:root="true" ma:fieldsID="d0d386b014d50c5de146d1bc4c1a7d9b" ns2:_="" ns3:_="" ns4:_="">
    <xsd:import namespace="f00701a2-7724-4efd-af13-a623fff13b57"/>
    <xsd:import namespace="0ff44e97-233f-4fc8-9d97-fac65850ace2"/>
    <xsd:import namespace="8b33755d-08ae-413b-a6d7-2c8ef28c99b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3:SharedWithUsers" minOccurs="0"/>
                <xsd:element ref="ns3:SharedWithDetails"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0701a2-7724-4efd-af13-a623fff13b5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422a0c0-09fb-454b-a86e-287da879bba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ff44e97-233f-4fc8-9d97-fac65850ace2"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b33755d-08ae-413b-a6d7-2c8ef28c99b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fe55b9c5-c8d0-4845-bec5-b52a093863a3}" ma:internalName="TaxCatchAll" ma:showField="CatchAllData" ma:web="8b33755d-08ae-413b-a6d7-2c8ef28c99b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10C97E5-DB45-43B0-8046-6E5A63241E90}">
  <ds:schemaRefs>
    <ds:schemaRef ds:uri="http://schemas.microsoft.com/sharepoint/v3/contenttype/forms"/>
  </ds:schemaRefs>
</ds:datastoreItem>
</file>

<file path=customXml/itemProps2.xml><?xml version="1.0" encoding="utf-8"?>
<ds:datastoreItem xmlns:ds="http://schemas.openxmlformats.org/officeDocument/2006/customXml" ds:itemID="{D3A1BBA0-BE00-4E5B-85C4-8F5F08387172}">
  <ds:schemaRefs>
    <ds:schemaRef ds:uri="http://purl.org/dc/elements/1.1/"/>
    <ds:schemaRef ds:uri="f00701a2-7724-4efd-af13-a623fff13b57"/>
    <ds:schemaRef ds:uri="0ff44e97-233f-4fc8-9d97-fac65850ace2"/>
    <ds:schemaRef ds:uri="8b33755d-08ae-413b-a6d7-2c8ef28c99bd"/>
    <ds:schemaRef ds:uri="http://purl.org/dc/terms/"/>
    <ds:schemaRef ds:uri="http://schemas.microsoft.com/office/infopath/2007/PartnerControls"/>
    <ds:schemaRef ds:uri="http://schemas.microsoft.com/office/2006/metadata/properties"/>
    <ds:schemaRef ds:uri="http://schemas.microsoft.com/office/2006/documentManagement/types"/>
    <ds:schemaRef ds:uri="http://schemas.openxmlformats.org/package/2006/metadata/core-properties"/>
    <ds:schemaRef ds:uri="http://www.w3.org/XML/1998/namespace"/>
    <ds:schemaRef ds:uri="http://purl.org/dc/dcmitype/"/>
  </ds:schemaRefs>
</ds:datastoreItem>
</file>

<file path=customXml/itemProps3.xml><?xml version="1.0" encoding="utf-8"?>
<ds:datastoreItem xmlns:ds="http://schemas.openxmlformats.org/officeDocument/2006/customXml" ds:itemID="{BFEFEBDF-EFF0-4A6B-B53D-5728DA4EB6A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0701a2-7724-4efd-af13-a623fff13b57"/>
    <ds:schemaRef ds:uri="0ff44e97-233f-4fc8-9d97-fac65850ace2"/>
    <ds:schemaRef ds:uri="8b33755d-08ae-413b-a6d7-2c8ef28c99b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3832</TotalTime>
  <Words>192</Words>
  <Application>Microsoft Office PowerPoint</Application>
  <PresentationFormat>Widescreen</PresentationFormat>
  <Paragraphs>26</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CCW Cursive Writing 1</vt:lpstr>
      <vt:lpstr>OpenDyslexic</vt:lpstr>
      <vt:lpstr>XCCW Joined 1a</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Holly Barker</dc:creator>
  <cp:lastModifiedBy>Karen Edwards</cp:lastModifiedBy>
  <cp:revision>226</cp:revision>
  <dcterms:created xsi:type="dcterms:W3CDTF">2023-06-12T20:54:15Z</dcterms:created>
  <dcterms:modified xsi:type="dcterms:W3CDTF">2026-04-01T08:20:22Z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0x010100065100DCEBB45F418B92013B39796FB7</vt:lpwstr>
  </property>
  <property fmtid="{D5CDD505-2E9C-101B-9397-08002B2CF9AE}" pid="3" name="MediaServiceImageTags">
    <vt:lpwstr/>
  </property>
</Properties>
</file>